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5" r:id="rId5"/>
    <p:sldId id="266" r:id="rId6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4968552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СОЦИАЛЬНО-ПСИХОЛОГИЧЕСКОЕ ТЕСТИРОВАНИЕ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7200" b="1" dirty="0" smtClean="0"/>
              <a:t>СПТ 2024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5877272"/>
            <a:ext cx="3744416" cy="720080"/>
          </a:xfrm>
        </p:spPr>
        <p:txBody>
          <a:bodyPr>
            <a:normAutofit/>
          </a:bodyPr>
          <a:lstStyle/>
          <a:p>
            <a:pPr algn="r"/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МАОУ СОШ № 181</a:t>
            </a:r>
            <a:endParaRPr lang="ru-RU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606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Социально-психологическое тестирование</a:t>
            </a:r>
            <a:r>
              <a:rPr lang="ru-RU" sz="3200" dirty="0" smtClean="0">
                <a:solidFill>
                  <a:srgbClr val="0070C0"/>
                </a:solidFill>
              </a:rPr>
              <a:t> (</a:t>
            </a:r>
            <a:r>
              <a:rPr lang="ru-RU" sz="2800" b="1" dirty="0" smtClean="0">
                <a:solidFill>
                  <a:srgbClr val="0070C0"/>
                </a:solidFill>
              </a:rPr>
              <a:t>СПТ)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832648"/>
          </a:xfrm>
        </p:spPr>
        <p:txBody>
          <a:bodyPr>
            <a:normAutofit fontScale="32500" lnSpcReduction="20000"/>
          </a:bodyPr>
          <a:lstStyle/>
          <a:p>
            <a:pPr marL="0" indent="363538">
              <a:buNone/>
            </a:pPr>
            <a:r>
              <a:rPr lang="ru-RU" sz="7400" dirty="0" smtClean="0"/>
              <a:t>С 2019 года </a:t>
            </a:r>
            <a:r>
              <a:rPr lang="ru-RU" sz="7400" b="1" dirty="0" smtClean="0">
                <a:cs typeface="Times New Roman" pitchFamily="18" charset="0"/>
              </a:rPr>
              <a:t>ежегодно </a:t>
            </a:r>
            <a:r>
              <a:rPr lang="ru-RU" sz="7400" dirty="0" smtClean="0"/>
              <a:t>п</a:t>
            </a:r>
            <a:r>
              <a:rPr lang="ru-RU" sz="7400" dirty="0" smtClean="0">
                <a:cs typeface="Times New Roman" pitchFamily="18" charset="0"/>
              </a:rPr>
              <a:t>роходит на </a:t>
            </a:r>
            <a:r>
              <a:rPr lang="ru-RU" sz="7400" b="1" dirty="0" smtClean="0">
                <a:cs typeface="Times New Roman" pitchFamily="18" charset="0"/>
              </a:rPr>
              <a:t>всей территории Российской Федерации</a:t>
            </a:r>
            <a:endParaRPr lang="ru-RU" sz="7400" dirty="0" smtClean="0">
              <a:cs typeface="Times New Roman" pitchFamily="18" charset="0"/>
            </a:endParaRPr>
          </a:p>
          <a:p>
            <a:pPr marL="0" indent="363538">
              <a:buNone/>
            </a:pPr>
            <a:r>
              <a:rPr lang="ru-RU" sz="7400" b="1" dirty="0" smtClean="0">
                <a:cs typeface="Times New Roman" pitchFamily="18" charset="0"/>
              </a:rPr>
              <a:t>Участниками</a:t>
            </a:r>
            <a:r>
              <a:rPr lang="ru-RU" sz="7400" dirty="0" smtClean="0">
                <a:cs typeface="Times New Roman" pitchFamily="18" charset="0"/>
              </a:rPr>
              <a:t> являются обучающиеся с 7 по 11 класс (с 13 до 18 лет включительно), а также студенты 1-2 курсов </a:t>
            </a:r>
            <a:r>
              <a:rPr lang="ru-RU" sz="7400" dirty="0" err="1" smtClean="0">
                <a:cs typeface="Times New Roman" pitchFamily="18" charset="0"/>
              </a:rPr>
              <a:t>средне-специальных</a:t>
            </a:r>
            <a:r>
              <a:rPr lang="ru-RU" sz="7400" dirty="0" smtClean="0">
                <a:cs typeface="Times New Roman" pitchFamily="18" charset="0"/>
              </a:rPr>
              <a:t> и </a:t>
            </a:r>
            <a:r>
              <a:rPr lang="ru-RU" sz="7400" dirty="0" smtClean="0"/>
              <a:t>высших учебных заведений. </a:t>
            </a:r>
            <a:endParaRPr lang="ru-RU" sz="7400" dirty="0" smtClean="0">
              <a:cs typeface="Times New Roman" pitchFamily="18" charset="0"/>
            </a:endParaRPr>
          </a:p>
          <a:p>
            <a:pPr>
              <a:buNone/>
            </a:pPr>
            <a:endParaRPr lang="ru-RU" sz="6500" dirty="0" smtClean="0"/>
          </a:p>
          <a:p>
            <a:pPr>
              <a:buNone/>
            </a:pPr>
            <a:r>
              <a:rPr lang="ru-RU" sz="7400" b="1" dirty="0" smtClean="0">
                <a:solidFill>
                  <a:srgbClr val="0070C0"/>
                </a:solidFill>
              </a:rPr>
              <a:t>ЦЕЛЬ:</a:t>
            </a:r>
            <a:r>
              <a:rPr lang="ru-RU" sz="7400" dirty="0" smtClean="0">
                <a:solidFill>
                  <a:srgbClr val="0070C0"/>
                </a:solidFill>
              </a:rPr>
              <a:t> </a:t>
            </a:r>
            <a:r>
              <a:rPr lang="ru-RU" sz="7400" dirty="0" smtClean="0"/>
              <a:t>выявление скрытой и явной рискогенности социально-психологических условий, формирующих психологическую готовность к аддиктивному (зависимому) поведению у лиц подросткового и юношеского возраста.</a:t>
            </a:r>
          </a:p>
          <a:p>
            <a:pPr>
              <a:buNone/>
            </a:pPr>
            <a:r>
              <a:rPr lang="ru-RU" sz="7400" dirty="0" smtClean="0"/>
              <a:t>Методика выявляет </a:t>
            </a:r>
            <a:r>
              <a:rPr lang="ru-RU" sz="7400" b="1" dirty="0" smtClean="0"/>
              <a:t>социально-психологические предпосылки</a:t>
            </a:r>
            <a:r>
              <a:rPr lang="ru-RU" sz="7400" dirty="0" smtClean="0"/>
              <a:t>, которые </a:t>
            </a:r>
            <a:r>
              <a:rPr lang="ru-RU" sz="7400" b="1" dirty="0" smtClean="0"/>
              <a:t>в определенных обстоятельствах могут спровоцировать </a:t>
            </a:r>
            <a:r>
              <a:rPr lang="ru-RU" sz="7400" dirty="0" smtClean="0"/>
              <a:t>желание попробовать наркотик и </a:t>
            </a:r>
            <a:r>
              <a:rPr lang="ru-RU" sz="7400" b="1" dirty="0" smtClean="0"/>
              <a:t>не может </a:t>
            </a:r>
            <a:r>
              <a:rPr lang="ru-RU" sz="7400" dirty="0" smtClean="0"/>
              <a:t>быть использована для формулировки заключения о наркотической или иной зависимости. </a:t>
            </a:r>
          </a:p>
          <a:p>
            <a:pPr>
              <a:buNone/>
            </a:pPr>
            <a:r>
              <a:rPr lang="ru-RU" sz="7400" dirty="0" smtClean="0"/>
              <a:t>Данные, полученные с помощью методики, позволяют оказывать обучающимся своевременную адресную психолого-педагогическую помощь. </a:t>
            </a:r>
          </a:p>
          <a:p>
            <a:pPr>
              <a:buNone/>
            </a:pPr>
            <a:endParaRPr lang="ru-RU" sz="6500" dirty="0" smtClean="0"/>
          </a:p>
          <a:p>
            <a:pPr>
              <a:buNone/>
            </a:pPr>
            <a:endParaRPr lang="ru-RU" sz="34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marL="0" indent="0"/>
            <a:r>
              <a:rPr lang="ru-RU" sz="3200" b="1" dirty="0" smtClean="0">
                <a:solidFill>
                  <a:srgbClr val="0070C0"/>
                </a:solidFill>
              </a:rPr>
              <a:t>Все результаты тестирования строго конфиденциальны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dirty="0" smtClean="0"/>
              <a:t>Каждому обучающемуся присваивается индивидуальный код участника, который делает невозможным персонификацию данных. </a:t>
            </a:r>
          </a:p>
          <a:p>
            <a:pPr>
              <a:buNone/>
            </a:pPr>
            <a:r>
              <a:rPr lang="ru-RU" sz="3100" dirty="0" smtClean="0"/>
              <a:t>Список индивидуальных кодов и соответствующих им фамилий хранится в образовательной организации в соответствии с Федеральным законом от 27 июля 2007 г. № 152-ФЗ «О персональных данных». </a:t>
            </a:r>
          </a:p>
          <a:p>
            <a:pPr>
              <a:buNone/>
            </a:pPr>
            <a:endParaRPr lang="ru-RU" sz="3100" dirty="0" smtClean="0"/>
          </a:p>
          <a:p>
            <a:pPr>
              <a:buNone/>
            </a:pPr>
            <a:r>
              <a:rPr lang="ru-RU" sz="3100" dirty="0" smtClean="0"/>
              <a:t>С конфиденциальной информацией о ребенке имеет право работать </a:t>
            </a:r>
            <a:r>
              <a:rPr lang="ru-RU" sz="3100" b="1" dirty="0" smtClean="0"/>
              <a:t>только педагог-психолог </a:t>
            </a:r>
            <a:r>
              <a:rPr lang="ru-RU" sz="3100" dirty="0" smtClean="0"/>
              <a:t>образовательной организации, имеющий соответствующее образование. </a:t>
            </a:r>
          </a:p>
          <a:p>
            <a:pPr>
              <a:buNone/>
            </a:pPr>
            <a:r>
              <a:rPr lang="ru-RU" sz="3100" dirty="0" smtClean="0"/>
              <a:t>Обнародуются и обсуждаются только </a:t>
            </a:r>
            <a:r>
              <a:rPr lang="ru-RU" sz="3100" b="1" dirty="0" smtClean="0"/>
              <a:t>усредненные (статистические) результаты </a:t>
            </a:r>
            <a:r>
              <a:rPr lang="ru-RU" sz="3100" dirty="0" smtClean="0"/>
              <a:t>в виде статистического отчета по классу или школе в целом.</a:t>
            </a:r>
          </a:p>
          <a:p>
            <a:pPr>
              <a:buNone/>
            </a:pPr>
            <a:r>
              <a:rPr lang="ru-RU" sz="3100" dirty="0" smtClean="0"/>
              <a:t>Персональные результаты могут быть </a:t>
            </a:r>
            <a:r>
              <a:rPr lang="ru-RU" sz="3100" b="1" dirty="0" smtClean="0"/>
              <a:t>доступны</a:t>
            </a:r>
            <a:r>
              <a:rPr lang="ru-RU" sz="3100" dirty="0" smtClean="0"/>
              <a:t> только трем лицам: </a:t>
            </a:r>
            <a:r>
              <a:rPr lang="ru-RU" sz="3100" b="1" dirty="0" smtClean="0"/>
              <a:t>родителю, ребенку и педагогу-психологу.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35416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Методика СПТ выявляет соотношение факторов риска и факторов защиты, которые  формируются в процессе взросления</a:t>
            </a:r>
            <a:endParaRPr lang="ru-RU" sz="3600" b="1" dirty="0" smtClean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Если у ребенка (подростка) больше факторов риска, то он может быть склонен к зависимому поведению (но еще не является зависимым!). </a:t>
            </a:r>
          </a:p>
          <a:p>
            <a:pPr>
              <a:buNone/>
            </a:pPr>
            <a:r>
              <a:rPr lang="ru-RU" sz="2400" dirty="0" smtClean="0"/>
              <a:t>Тестирование позволяет выявить соотношение этих факторов  и впоследствии узнать сильные стороны ребенка, чтобы сделать упор на их развитие и помочь ребенку противостоять окружающим обстоятельствам.</a:t>
            </a:r>
          </a:p>
          <a:p>
            <a:pPr>
              <a:buNone/>
            </a:pPr>
            <a:endParaRPr lang="ru-RU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При благоприятном сочетании факторов риска и факторов защиты повышенная вероятность вовлечения маловероятна.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88640"/>
            <a:ext cx="7848872" cy="64807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Факторы риска (ФР):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2500" dirty="0" smtClean="0"/>
              <a:t>плохая приспосабливаемость; </a:t>
            </a:r>
          </a:p>
          <a:p>
            <a:r>
              <a:rPr lang="ru-RU" sz="2500" dirty="0" smtClean="0"/>
              <a:t>потребность влиянию группы; </a:t>
            </a:r>
          </a:p>
          <a:p>
            <a:r>
              <a:rPr lang="ru-RU" sz="2500" dirty="0" smtClean="0"/>
              <a:t>принятие аддиктивных установок социума; </a:t>
            </a:r>
          </a:p>
          <a:p>
            <a:r>
              <a:rPr lang="ru-RU" sz="2500" dirty="0" smtClean="0"/>
              <a:t>склонность к риску; </a:t>
            </a:r>
          </a:p>
          <a:p>
            <a:r>
              <a:rPr lang="ru-RU" sz="2500" dirty="0" smtClean="0"/>
              <a:t>импульсивность; </a:t>
            </a:r>
          </a:p>
          <a:p>
            <a:r>
              <a:rPr lang="ru-RU" sz="2500" dirty="0" smtClean="0"/>
              <a:t>т</a:t>
            </a:r>
            <a:r>
              <a:rPr lang="ru-RU" sz="2500" dirty="0" smtClean="0"/>
              <a:t>ревожность</a:t>
            </a:r>
            <a:r>
              <a:rPr lang="ru-RU" sz="2500" dirty="0" smtClean="0"/>
              <a:t>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Факторы защиты (ФЗ):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2500" dirty="0" smtClean="0"/>
              <a:t>принятие родителями; </a:t>
            </a:r>
          </a:p>
          <a:p>
            <a:r>
              <a:rPr lang="ru-RU" sz="2500" dirty="0" smtClean="0"/>
              <a:t>принятие одноклассниками; </a:t>
            </a:r>
          </a:p>
          <a:p>
            <a:r>
              <a:rPr lang="ru-RU" sz="2500" dirty="0" smtClean="0"/>
              <a:t>социальная активность; </a:t>
            </a:r>
          </a:p>
          <a:p>
            <a:r>
              <a:rPr lang="ru-RU" sz="2500" dirty="0" smtClean="0"/>
              <a:t>самоконтроль поведения; </a:t>
            </a:r>
          </a:p>
          <a:p>
            <a:r>
              <a:rPr lang="ru-RU" sz="2500" dirty="0" smtClean="0"/>
              <a:t>адаптированность к нормам;</a:t>
            </a:r>
          </a:p>
          <a:p>
            <a:r>
              <a:rPr lang="ru-RU" sz="2500" dirty="0" smtClean="0"/>
              <a:t>фрустрационная устойчивость.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</a:t>
            </a:r>
            <a:endParaRPr lang="ru-RU" sz="24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Преобладание факторов риска влечёт за собой:</a:t>
            </a:r>
            <a:endParaRPr lang="ru-RU" sz="3500" dirty="0" smtClean="0">
              <a:solidFill>
                <a:srgbClr val="0070C0"/>
              </a:solidFill>
            </a:endParaRPr>
          </a:p>
          <a:p>
            <a:pPr lvl="0"/>
            <a:r>
              <a:rPr lang="ru-RU" dirty="0" smtClean="0"/>
              <a:t>Употребление наркотических и психоактивных веществ</a:t>
            </a:r>
          </a:p>
          <a:p>
            <a:pPr lvl="0"/>
            <a:r>
              <a:rPr lang="ru-RU" dirty="0" smtClean="0"/>
              <a:t>Ранний алкоголизм</a:t>
            </a:r>
          </a:p>
          <a:p>
            <a:pPr lvl="0"/>
            <a:r>
              <a:rPr lang="ru-RU" dirty="0" smtClean="0"/>
              <a:t>Игромания</a:t>
            </a:r>
          </a:p>
          <a:p>
            <a:pPr lvl="0"/>
            <a:r>
              <a:rPr lang="ru-RU" dirty="0" smtClean="0"/>
              <a:t>Курение </a:t>
            </a:r>
          </a:p>
          <a:p>
            <a:pPr lvl="0"/>
            <a:r>
              <a:rPr lang="ru-RU" dirty="0" smtClean="0"/>
              <a:t>Прочие зависимости</a:t>
            </a:r>
          </a:p>
          <a:p>
            <a:pPr lvl="0"/>
            <a:endParaRPr lang="ru-RU" dirty="0" smtClean="0"/>
          </a:p>
          <a:p>
            <a:pPr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Преобладание факторов защиты способствует развитию  психологической устойчивости ребенка:</a:t>
            </a:r>
            <a:endParaRPr lang="ru-RU" sz="3500" dirty="0" smtClean="0">
              <a:solidFill>
                <a:srgbClr val="0070C0"/>
              </a:solidFill>
            </a:endParaRPr>
          </a:p>
          <a:p>
            <a:pPr lvl="0"/>
            <a:r>
              <a:rPr lang="ru-RU" dirty="0" smtClean="0"/>
              <a:t>Способность сказать «НЕТ!»</a:t>
            </a:r>
          </a:p>
          <a:p>
            <a:pPr lvl="0"/>
            <a:r>
              <a:rPr lang="ru-RU" dirty="0" smtClean="0"/>
              <a:t>Противостоять трудностям, давлению обстоятельств</a:t>
            </a:r>
          </a:p>
          <a:p>
            <a:pPr lvl="0"/>
            <a:r>
              <a:rPr lang="ru-RU" dirty="0" smtClean="0"/>
              <a:t>Стремление к сохранению собственного физического и психического здоровья</a:t>
            </a:r>
          </a:p>
          <a:p>
            <a:pPr lvl="0"/>
            <a:r>
              <a:rPr lang="ru-RU" dirty="0" smtClean="0"/>
              <a:t>Снижение вероятности возникновения зависимого поведения</a:t>
            </a:r>
          </a:p>
          <a:p>
            <a:pPr lvl="0"/>
            <a:r>
              <a:rPr lang="ru-RU" dirty="0" smtClean="0"/>
              <a:t>Психологическое благополучие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Методика  СПТ  не  выявляет  наркопотребление или </a:t>
            </a:r>
            <a:r>
              <a:rPr lang="ru-RU" sz="3500" b="1" dirty="0" err="1" smtClean="0">
                <a:solidFill>
                  <a:srgbClr val="0070C0"/>
                </a:solidFill>
              </a:rPr>
              <a:t>наркозависимость</a:t>
            </a:r>
            <a:r>
              <a:rPr lang="ru-RU" sz="3500" b="1" smtClean="0">
                <a:solidFill>
                  <a:srgbClr val="0070C0"/>
                </a:solidFill>
              </a:rPr>
              <a:t>. </a:t>
            </a:r>
            <a:r>
              <a:rPr lang="ru-RU" sz="3500" smtClean="0">
                <a:solidFill>
                  <a:srgbClr val="000000"/>
                </a:solidFill>
              </a:rPr>
              <a:t>В </a:t>
            </a:r>
            <a:r>
              <a:rPr lang="ru-RU" sz="3500" dirty="0" smtClean="0">
                <a:solidFill>
                  <a:srgbClr val="000000"/>
                </a:solidFill>
              </a:rPr>
              <a:t>ней нет ни одного вопроса об  употреблении  наркотических  средств  и психотропных веществ. </a:t>
            </a:r>
          </a:p>
          <a:p>
            <a:pPr>
              <a:buNone/>
            </a:pPr>
            <a:r>
              <a:rPr lang="ru-RU" sz="3500" b="1" dirty="0" smtClean="0">
                <a:solidFill>
                  <a:srgbClr val="0070C0"/>
                </a:solidFill>
              </a:rPr>
              <a:t>Методика является опросом мнений и не оценивает самих детей!</a:t>
            </a:r>
            <a:r>
              <a:rPr lang="ru-RU" sz="3500" dirty="0" smtClean="0">
                <a:solidFill>
                  <a:srgbClr val="0070C0"/>
                </a:solidFill>
              </a:rPr>
              <a:t> </a:t>
            </a:r>
            <a:r>
              <a:rPr lang="ru-RU" sz="3500" dirty="0" smtClean="0"/>
              <a:t>Оцениваются не дети, а социально-психологические  условия,  в  которых  они находятся. </a:t>
            </a:r>
          </a:p>
          <a:p>
            <a:pPr>
              <a:buNone/>
            </a:pPr>
            <a:r>
              <a:rPr lang="ru-RU" sz="3500" dirty="0" smtClean="0">
                <a:ea typeface="Times New Roman" pitchFamily="18" charset="0"/>
                <a:cs typeface="Arial" pitchFamily="34" charset="0"/>
              </a:rPr>
              <a:t>Благодаря тестированию можно  увидеть, что именно вызывает у подростка негативные переживания и повлиять на источник, трудности, с которыми он сталкивается. </a:t>
            </a:r>
          </a:p>
          <a:p>
            <a:pPr>
              <a:buNone/>
            </a:pPr>
            <a:r>
              <a:rPr lang="ru-RU" sz="3500" b="1" dirty="0" smtClean="0">
                <a:solidFill>
                  <a:srgbClr val="0070C0"/>
                </a:solidFill>
                <a:ea typeface="Times New Roman" pitchFamily="18" charset="0"/>
                <a:cs typeface="Arial" pitchFamily="34" charset="0"/>
              </a:rPr>
              <a:t>Тест выявляет степень психологической устойчивости в трудных жизненных ситуациях. </a:t>
            </a:r>
          </a:p>
          <a:p>
            <a:pPr>
              <a:buNone/>
            </a:pPr>
            <a:r>
              <a:rPr lang="ru-RU" sz="3500" dirty="0" smtClean="0">
                <a:ea typeface="Times New Roman" pitchFamily="18" charset="0"/>
                <a:cs typeface="Arial" pitchFamily="34" charset="0"/>
              </a:rPr>
              <a:t>После обработки теста обучающиеся могут получить общее представление о своей психологической устойчивости.</a:t>
            </a:r>
            <a:endParaRPr lang="ru-RU" sz="3500" dirty="0" smtClean="0">
              <a:cs typeface="Arial" pitchFamily="34" charset="0"/>
            </a:endParaRPr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479634" y="43934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1957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Какие результаты будут получены Вами и Вашим ребенком после проведения тестирования?</a:t>
            </a:r>
            <a:endParaRPr lang="ru-RU" sz="32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i="1" dirty="0" smtClean="0">
                <a:solidFill>
                  <a:srgbClr val="0070C0"/>
                </a:solidFill>
              </a:rPr>
              <a:t>Основной принцип при сообщении результатов: </a:t>
            </a:r>
          </a:p>
          <a:p>
            <a:pPr marL="0" indent="0" algn="ctr">
              <a:buNone/>
            </a:pPr>
            <a:r>
              <a:rPr lang="ru-RU" sz="2800" i="1" dirty="0" smtClean="0">
                <a:solidFill>
                  <a:srgbClr val="0070C0"/>
                </a:solidFill>
              </a:rPr>
              <a:t>«не навреди!» </a:t>
            </a:r>
          </a:p>
          <a:p>
            <a:pPr>
              <a:buNone/>
            </a:pPr>
            <a:r>
              <a:rPr lang="ru-RU" sz="2800" dirty="0" smtClean="0"/>
              <a:t>После завершения теста ребенок получает обратную связь в виде краткого описания  психологической </a:t>
            </a:r>
            <a:r>
              <a:rPr lang="ru-RU" sz="2800" dirty="0" err="1" smtClean="0"/>
              <a:t>усточивости</a:t>
            </a:r>
            <a:r>
              <a:rPr lang="ru-RU" sz="2800" dirty="0" smtClean="0"/>
              <a:t> в трудных жизненных ситуациях.  </a:t>
            </a:r>
          </a:p>
          <a:p>
            <a:pPr>
              <a:buNone/>
            </a:pPr>
            <a:r>
              <a:rPr lang="ru-RU" sz="2800" dirty="0" smtClean="0"/>
              <a:t>Заключений о </a:t>
            </a:r>
            <a:r>
              <a:rPr lang="ru-RU" sz="2800" dirty="0" err="1" smtClean="0"/>
              <a:t>наркопотреблении</a:t>
            </a:r>
            <a:r>
              <a:rPr lang="ru-RU" sz="2800" dirty="0" smtClean="0"/>
              <a:t> или </a:t>
            </a:r>
            <a:r>
              <a:rPr lang="ru-RU" sz="2800" dirty="0" err="1" smtClean="0"/>
              <a:t>наркозависимости</a:t>
            </a:r>
            <a:r>
              <a:rPr lang="ru-RU" sz="2800" dirty="0" smtClean="0"/>
              <a:t> не делается.  </a:t>
            </a:r>
          </a:p>
          <a:p>
            <a:pPr>
              <a:buNone/>
            </a:pPr>
            <a:r>
              <a:rPr lang="ru-RU" sz="2800" dirty="0" smtClean="0"/>
              <a:t>При желании можно обратиться к педагогу-психологу за более подробными результатами и разъяснениями.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550</Words>
  <Application>Microsoft Office PowerPoint</Application>
  <PresentationFormat>Экран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СОЦИАЛЬНО-ПСИХОЛОГИЧЕСКОЕ ТЕСТИРОВАНИЕ  СПТ 2024</vt:lpstr>
      <vt:lpstr>Социально-психологическое тестирование (СПТ)</vt:lpstr>
      <vt:lpstr>Все результаты тестирования строго конфиденциальны </vt:lpstr>
      <vt:lpstr>Методика СПТ выявляет соотношение факторов риска и факторов защиты, которые  формируются в процессе взросления</vt:lpstr>
      <vt:lpstr>Слайд 5</vt:lpstr>
      <vt:lpstr>Слайд 6</vt:lpstr>
      <vt:lpstr>Слайд 7</vt:lpstr>
      <vt:lpstr>Какие результаты будут получены Вами и Вашим ребенком после проведения тестирования?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  БЕСПОКОЙНЫЙ ПОДРОСТОК  результаты СПТ социально-психологического тестирования</dc:title>
  <dc:creator>1</dc:creator>
  <cp:lastModifiedBy>Психолог</cp:lastModifiedBy>
  <cp:revision>39</cp:revision>
  <dcterms:created xsi:type="dcterms:W3CDTF">2023-03-01T05:29:50Z</dcterms:created>
  <dcterms:modified xsi:type="dcterms:W3CDTF">2024-09-16T04:13:09Z</dcterms:modified>
</cp:coreProperties>
</file>