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34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36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5583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271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3317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684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502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166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491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145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6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329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232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17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24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110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8AE21-C6B4-4B01-A45C-78C79E65C925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F343F3-EF7A-4816-9EDB-FB1417D1F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44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accent2"/>
                </a:solidFill>
              </a:rPr>
              <a:t>Особенности применения специального налогового режима «Налог на профессиональный доход»</a:t>
            </a:r>
            <a:endParaRPr lang="ru-RU" sz="28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18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Анонс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1. Специальный налоговый режим в виде налога на профессиональный доход вправе применять физлица, в том числе ИП, которые ведут деятельность в любом из субъектов РФ.</a:t>
            </a:r>
          </a:p>
          <a:p>
            <a:r>
              <a:rPr lang="ru-RU" dirty="0" smtClean="0"/>
              <a:t>2. Преимущества: плательщики освобождаются от НДС, НДФЛ. Вместо этого по итогам календарного месяца уплачивается налог -4% и 6%. Страховые взносы на обязательное пенсионное страхование можно уплачивать в добровольном порядке.</a:t>
            </a:r>
          </a:p>
          <a:p>
            <a:r>
              <a:rPr lang="ru-RU" dirty="0" smtClean="0"/>
              <a:t>3. </a:t>
            </a:r>
            <a:r>
              <a:rPr lang="ru-RU" dirty="0"/>
              <a:t>Д</a:t>
            </a:r>
            <a:r>
              <a:rPr lang="ru-RU" dirty="0" smtClean="0"/>
              <a:t>ля взаимодействия с ИФНС плательщик использует приложение «Мой налог».</a:t>
            </a:r>
          </a:p>
          <a:p>
            <a:r>
              <a:rPr lang="ru-RU" dirty="0" smtClean="0"/>
              <a:t>4. Организации не являются налоговыми агентами при выплате доходов лицам на </a:t>
            </a:r>
            <a:r>
              <a:rPr lang="ru-RU" dirty="0" err="1" smtClean="0"/>
              <a:t>спецрежиме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 В связи с распространением </a:t>
            </a:r>
            <a:r>
              <a:rPr lang="en-US" dirty="0" smtClean="0"/>
              <a:t>CoV19 </a:t>
            </a:r>
            <a:r>
              <a:rPr lang="ru-RU" dirty="0" smtClean="0"/>
              <a:t>физлицам, применяющим </a:t>
            </a:r>
            <a:r>
              <a:rPr lang="ru-RU" dirty="0" err="1" smtClean="0"/>
              <a:t>спецрежим</a:t>
            </a:r>
            <a:r>
              <a:rPr lang="ru-RU" dirty="0" smtClean="0"/>
              <a:t>, предоставляется субсидия в сумме уплаченного за 2019 год налога на профессиональный доход.</a:t>
            </a:r>
          </a:p>
          <a:p>
            <a:r>
              <a:rPr lang="ru-RU" dirty="0" smtClean="0"/>
              <a:t>6. </a:t>
            </a:r>
            <a:r>
              <a:rPr lang="ru-RU" dirty="0" err="1" smtClean="0"/>
              <a:t>Самозанятым</a:t>
            </a:r>
            <a:r>
              <a:rPr lang="ru-RU" dirty="0" smtClean="0"/>
              <a:t> предоставляется бонус в размере одного МРОТ.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189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Налог на профессиональный доход (НПД)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Специальный налоговый режим для физических лиц (как зарегистрированных в качестве ИП, так и не зарегистрированных), у которых небольшой бизнес.</a:t>
            </a:r>
          </a:p>
          <a:p>
            <a:r>
              <a:rPr lang="ru-RU" dirty="0" smtClean="0"/>
              <a:t>Граждане, доход которых от деятельности или использования имущества не превышает 2,4 млн рублей в год.</a:t>
            </a:r>
          </a:p>
          <a:p>
            <a:r>
              <a:rPr lang="ru-RU" dirty="0" smtClean="0"/>
              <a:t>Доходы в рамках НПД не облагаются НДФЛ.</a:t>
            </a:r>
          </a:p>
          <a:p>
            <a:r>
              <a:rPr lang="ru-RU" dirty="0" smtClean="0"/>
              <a:t>Отсутствует необходимость сдачи отчетности. Налог рассчитывает сама инспекция по сведениям о расчетах с покупателями через мобильное приложение «Мой налог», уполномоченного представителя электронной площадки либо через кредитную организацию.</a:t>
            </a:r>
          </a:p>
          <a:p>
            <a:r>
              <a:rPr lang="ru-RU" dirty="0" smtClean="0"/>
              <a:t>Применяется НПД и при дистанционном оказании услуг.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90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исчисления и уплаты налога на ПД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Не нужно платить налог</a:t>
            </a:r>
            <a:r>
              <a:rPr lang="ru-RU" i="1" dirty="0" smtClean="0"/>
              <a:t> </a:t>
            </a:r>
            <a:r>
              <a:rPr lang="ru-RU" dirty="0" smtClean="0"/>
              <a:t>в рамках </a:t>
            </a:r>
            <a:r>
              <a:rPr lang="ru-RU" dirty="0" err="1" smtClean="0"/>
              <a:t>спецрежима</a:t>
            </a:r>
            <a:r>
              <a:rPr lang="ru-RU" dirty="0" smtClean="0"/>
              <a:t> со следующих доходов:</a:t>
            </a:r>
          </a:p>
          <a:p>
            <a:r>
              <a:rPr lang="ru-RU" dirty="0" smtClean="0"/>
              <a:t>- полученных в рамках трудовых отношений;</a:t>
            </a:r>
          </a:p>
          <a:p>
            <a:r>
              <a:rPr lang="ru-RU" dirty="0" smtClean="0"/>
              <a:t>-от продажи недвижимости, транспорта;</a:t>
            </a:r>
          </a:p>
          <a:p>
            <a:r>
              <a:rPr lang="ru-RU" dirty="0" smtClean="0"/>
              <a:t>- от сдачи в аренду </a:t>
            </a:r>
            <a:r>
              <a:rPr lang="ru-RU" b="1" i="1" dirty="0" smtClean="0"/>
              <a:t>нежилого</a:t>
            </a:r>
            <a:r>
              <a:rPr lang="ru-RU" dirty="0" smtClean="0"/>
              <a:t> помещения;</a:t>
            </a:r>
          </a:p>
          <a:p>
            <a:r>
              <a:rPr lang="ru-RU" dirty="0" smtClean="0"/>
              <a:t>- по гражданско-правовым договорам, если заказчик – текущий работодатель;</a:t>
            </a:r>
          </a:p>
          <a:p>
            <a:r>
              <a:rPr lang="ru-RU" dirty="0" smtClean="0"/>
              <a:t>- в натуральной форме;</a:t>
            </a:r>
          </a:p>
          <a:p>
            <a:r>
              <a:rPr lang="ru-RU" dirty="0" smtClean="0"/>
              <a:t>- от вкладов в банки.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35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Порядок исчисления и уплаты налога на ПД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b="1" i="1" dirty="0" smtClean="0"/>
              <a:t>Налог уплачивается:</a:t>
            </a:r>
          </a:p>
          <a:p>
            <a:r>
              <a:rPr lang="ru-RU" dirty="0" smtClean="0"/>
              <a:t>от доходов от реализации товаров, работ, услуг, предоставления в аренду (найма) жилых помещений.</a:t>
            </a:r>
          </a:p>
          <a:p>
            <a:r>
              <a:rPr lang="ru-RU" dirty="0" smtClean="0"/>
              <a:t>2. </a:t>
            </a:r>
            <a:r>
              <a:rPr lang="ru-RU" b="1" i="1" dirty="0" smtClean="0"/>
              <a:t>Для исчисления НПД применяются две ставки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4% - при реализации физическим лицам;</a:t>
            </a:r>
          </a:p>
          <a:p>
            <a:r>
              <a:rPr lang="ru-RU" dirty="0" smtClean="0"/>
              <a:t>6% - при реализации ИП и юридическим лицам.</a:t>
            </a:r>
          </a:p>
          <a:p>
            <a:r>
              <a:rPr lang="ru-RU" dirty="0" smtClean="0"/>
              <a:t>3. </a:t>
            </a:r>
            <a:r>
              <a:rPr lang="ru-RU" b="1" i="1" dirty="0" smtClean="0"/>
              <a:t>Налог можно уменьшить на вычет </a:t>
            </a:r>
            <a:r>
              <a:rPr lang="ru-RU" dirty="0" smtClean="0"/>
              <a:t>(не более 10000,00 рублей). Рассчитывается нарастающим итогом, зависит от ставки налога.</a:t>
            </a:r>
          </a:p>
          <a:p>
            <a:r>
              <a:rPr lang="ru-RU" dirty="0" smtClean="0"/>
              <a:t>4. НПД уплачивается </a:t>
            </a:r>
            <a:r>
              <a:rPr lang="ru-RU" b="1" i="1" dirty="0" smtClean="0"/>
              <a:t>по итогам месяца </a:t>
            </a:r>
            <a:r>
              <a:rPr lang="ru-RU" dirty="0" smtClean="0"/>
              <a:t>(налоговый период).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001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Срок и порядок уплаты НПД, ответственность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1. </a:t>
            </a:r>
            <a:r>
              <a:rPr lang="ru-RU" b="1" i="1" dirty="0" smtClean="0"/>
              <a:t>Заплатить НПД необходимо не позднее 25 числа месяца</a:t>
            </a:r>
            <a:r>
              <a:rPr lang="ru-RU" dirty="0" smtClean="0"/>
              <a:t>, следующего за истекшим, одним из рекомендуемых способов.</a:t>
            </a:r>
          </a:p>
          <a:p>
            <a:pPr>
              <a:buFontTx/>
              <a:buChar char="-"/>
            </a:pPr>
            <a:r>
              <a:rPr lang="ru-RU" dirty="0" smtClean="0"/>
              <a:t>самостоятельно, в том числе через приложение «Мой налог»;</a:t>
            </a:r>
          </a:p>
          <a:p>
            <a:pPr>
              <a:buFontTx/>
              <a:buChar char="-"/>
            </a:pPr>
            <a:r>
              <a:rPr lang="ru-RU" dirty="0"/>
              <a:t>у</a:t>
            </a:r>
            <a:r>
              <a:rPr lang="ru-RU" dirty="0" smtClean="0"/>
              <a:t>полномочив кредитную организацию или оператора электронной площадки;</a:t>
            </a:r>
          </a:p>
          <a:p>
            <a:pPr>
              <a:buFontTx/>
              <a:buChar char="-"/>
            </a:pPr>
            <a:r>
              <a:rPr lang="ru-RU" dirty="0" smtClean="0"/>
              <a:t>Уполномочив налоговый орган на списание налога с банковского счета и перечисление его в бюджет через приложение «Мой налог».</a:t>
            </a:r>
          </a:p>
          <a:p>
            <a:pPr>
              <a:buFontTx/>
              <a:buChar char="-"/>
            </a:pPr>
            <a:r>
              <a:rPr lang="ru-RU" dirty="0" smtClean="0"/>
              <a:t>2. </a:t>
            </a:r>
            <a:r>
              <a:rPr lang="ru-RU" b="1" i="1" dirty="0" smtClean="0"/>
              <a:t>За нарушение порядка </a:t>
            </a:r>
            <a:r>
              <a:rPr lang="ru-RU" dirty="0" smtClean="0"/>
              <a:t>и (или) сроков передачи в налоговый орган сведений о расчете, который учитывается в доходах, определена </a:t>
            </a:r>
            <a:r>
              <a:rPr lang="ru-RU" b="1" i="1" dirty="0" smtClean="0"/>
              <a:t>ответственность</a:t>
            </a:r>
            <a:r>
              <a:rPr lang="ru-RU" dirty="0" smtClean="0"/>
              <a:t> (ст.ст.129.13,129.14 НК РФ):</a:t>
            </a:r>
          </a:p>
          <a:p>
            <a:pPr>
              <a:buFontTx/>
              <a:buChar char="-"/>
            </a:pPr>
            <a:r>
              <a:rPr lang="ru-RU" dirty="0" smtClean="0"/>
              <a:t>-для налогоплательщика штраф в размере 20% от суммы расчета;</a:t>
            </a:r>
          </a:p>
          <a:p>
            <a:pPr>
              <a:buFontTx/>
              <a:buChar char="-"/>
            </a:pPr>
            <a:r>
              <a:rPr lang="ru-RU" dirty="0" smtClean="0"/>
              <a:t>штраф в сумме расчета – при повторном нарушении в течении шести месяцев.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804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508</Words>
  <Application>Microsoft Office PowerPoint</Application>
  <PresentationFormat>Широкоэкранный</PresentationFormat>
  <Paragraphs>39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Аспект</vt:lpstr>
      <vt:lpstr>Особенности применения специального налогового режима «Налог на профессиональный доход»</vt:lpstr>
      <vt:lpstr>Анонс</vt:lpstr>
      <vt:lpstr>Налог на профессиональный доход (НПД)</vt:lpstr>
      <vt:lpstr>Порядок исчисления и уплаты налога на ПД</vt:lpstr>
      <vt:lpstr>Порядок исчисления и уплаты налога на ПД</vt:lpstr>
      <vt:lpstr>Срок и порядок уплаты НПД, ответственность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применения специального налогового режима «Налог на профессиональный доход»</dc:title>
  <dc:creator>Лежнина Татьяна Владимировна</dc:creator>
  <cp:lastModifiedBy>Лежнина Татьяна Владимировна</cp:lastModifiedBy>
  <cp:revision>6</cp:revision>
  <dcterms:created xsi:type="dcterms:W3CDTF">2021-04-21T10:58:42Z</dcterms:created>
  <dcterms:modified xsi:type="dcterms:W3CDTF">2021-04-21T11:49:10Z</dcterms:modified>
</cp:coreProperties>
</file>