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6" r:id="rId1"/>
  </p:sldMasterIdLst>
  <p:sldIdLst>
    <p:sldId id="263" r:id="rId2"/>
    <p:sldId id="288" r:id="rId3"/>
    <p:sldId id="261" r:id="rId4"/>
    <p:sldId id="262" r:id="rId5"/>
    <p:sldId id="264" r:id="rId6"/>
    <p:sldId id="265" r:id="rId7"/>
    <p:sldId id="289" r:id="rId8"/>
    <p:sldId id="266" r:id="rId9"/>
    <p:sldId id="290" r:id="rId10"/>
    <p:sldId id="270" r:id="rId11"/>
    <p:sldId id="269" r:id="rId12"/>
    <p:sldId id="271" r:id="rId13"/>
    <p:sldId id="273" r:id="rId14"/>
    <p:sldId id="272" r:id="rId15"/>
    <p:sldId id="277" r:id="rId16"/>
    <p:sldId id="274" r:id="rId17"/>
    <p:sldId id="283" r:id="rId18"/>
    <p:sldId id="280" r:id="rId19"/>
    <p:sldId id="275" r:id="rId20"/>
    <p:sldId id="278" r:id="rId21"/>
    <p:sldId id="276" r:id="rId22"/>
    <p:sldId id="279" r:id="rId23"/>
    <p:sldId id="281" r:id="rId24"/>
    <p:sldId id="267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3235" autoAdjust="0"/>
    <p:restoredTop sz="94660"/>
  </p:normalViewPr>
  <p:slideViewPr>
    <p:cSldViewPr snapToGrid="0">
      <p:cViewPr varScale="1">
        <p:scale>
          <a:sx n="61" d="100"/>
          <a:sy n="61" d="100"/>
        </p:scale>
        <p:origin x="121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BEA-29B7-42F4-A19D-37DE8E600D66}" type="datetimeFigureOut">
              <a:rPr lang="ru-RU" smtClean="0"/>
              <a:pPr/>
              <a:t>28.09.2021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678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BEA-29B7-42F4-A19D-37DE8E600D66}" type="datetimeFigureOut">
              <a:rPr lang="ru-RU" smtClean="0"/>
              <a:pPr/>
              <a:t>28.09.2021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473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BEA-29B7-42F4-A19D-37DE8E600D66}" type="datetimeFigureOut">
              <a:rPr lang="ru-RU" smtClean="0"/>
              <a:pPr/>
              <a:t>28.09.2021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277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BEA-29B7-42F4-A19D-37DE8E600D66}" type="datetimeFigureOut">
              <a:rPr lang="ru-RU" smtClean="0"/>
              <a:pPr/>
              <a:t>28.09.2021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093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BEA-29B7-42F4-A19D-37DE8E600D66}" type="datetimeFigureOut">
              <a:rPr lang="ru-RU" smtClean="0"/>
              <a:pPr/>
              <a:t>28.09.2021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244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BEA-29B7-42F4-A19D-37DE8E600D66}" type="datetimeFigureOut">
              <a:rPr lang="ru-RU" smtClean="0"/>
              <a:pPr/>
              <a:t>28.09.2021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015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BEA-29B7-42F4-A19D-37DE8E600D66}" type="datetimeFigureOut">
              <a:rPr lang="ru-RU" smtClean="0"/>
              <a:pPr/>
              <a:t>28.09.2021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61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BEA-29B7-42F4-A19D-37DE8E600D66}" type="datetimeFigureOut">
              <a:rPr lang="ru-RU" smtClean="0"/>
              <a:pPr/>
              <a:t>28.09.2021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696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BEA-29B7-42F4-A19D-37DE8E600D66}" type="datetimeFigureOut">
              <a:rPr lang="ru-RU" smtClean="0"/>
              <a:pPr/>
              <a:t>28.09.2021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443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BEA-29B7-42F4-A19D-37DE8E600D66}" type="datetimeFigureOut">
              <a:rPr lang="ru-RU" smtClean="0"/>
              <a:pPr/>
              <a:t>28.09.2021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4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BEA-29B7-42F4-A19D-37DE8E600D66}" type="datetimeFigureOut">
              <a:rPr lang="ru-RU" smtClean="0"/>
              <a:pPr/>
              <a:t>28.09.2021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666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BEA-29B7-42F4-A19D-37DE8E600D66}" type="datetimeFigureOut">
              <a:rPr lang="ru-RU" smtClean="0"/>
              <a:pPr/>
              <a:t>28.09.2021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142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BEA-29B7-42F4-A19D-37DE8E600D66}" type="datetimeFigureOut">
              <a:rPr lang="ru-RU" smtClean="0"/>
              <a:pPr/>
              <a:t>28.09.2021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178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BEA-29B7-42F4-A19D-37DE8E600D66}" type="datetimeFigureOut">
              <a:rPr lang="ru-RU" smtClean="0"/>
              <a:pPr/>
              <a:t>28.09.2021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103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BEA-29B7-42F4-A19D-37DE8E600D66}" type="datetimeFigureOut">
              <a:rPr lang="ru-RU" smtClean="0"/>
              <a:pPr/>
              <a:t>28.09.2021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624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FBEA-29B7-42F4-A19D-37DE8E600D66}" type="datetimeFigureOut">
              <a:rPr lang="ru-RU" smtClean="0"/>
              <a:pPr/>
              <a:t>28.09.2021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959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EFBEA-29B7-42F4-A19D-37DE8E600D66}" type="datetimeFigureOut">
              <a:rPr lang="ru-RU" smtClean="0"/>
              <a:pPr/>
              <a:t>28.09.2021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730DD01-A736-491A-87E5-61706DAEA8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2520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78516" y="204952"/>
            <a:ext cx="6740069" cy="329499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4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8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4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8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48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8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4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48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48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5300" b="1" dirty="0" smtClean="0">
                <a:solidFill>
                  <a:schemeClr val="accent2">
                    <a:lumMod val="50000"/>
                  </a:schemeClr>
                </a:solidFill>
              </a:rPr>
              <a:t>УЧИМСЯ ПРАВИЛЬНО </a:t>
            </a:r>
            <a:br>
              <a:rPr lang="ru-RU" sz="53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5300" b="1" dirty="0" smtClean="0">
                <a:solidFill>
                  <a:schemeClr val="accent2">
                    <a:lumMod val="50000"/>
                  </a:schemeClr>
                </a:solidFill>
              </a:rPr>
              <a:t>ЧИТАТЬ И ПИСАТЬ</a:t>
            </a:r>
            <a:br>
              <a:rPr lang="ru-RU" sz="5300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53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48551" y="4855779"/>
            <a:ext cx="2823357" cy="100313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1200000" lon="0" rev="0"/>
            </a:camera>
            <a:lightRig rig="threePt" dir="t"/>
          </a:scene3d>
        </p:spPr>
        <p:txBody>
          <a:bodyPr>
            <a:normAutofit/>
          </a:bodyPr>
          <a:lstStyle/>
          <a:p>
            <a:r>
              <a:rPr lang="ru-RU" i="1" dirty="0">
                <a:solidFill>
                  <a:schemeClr val="accent6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32956" y="2986980"/>
            <a:ext cx="8324533" cy="156966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Игры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и упражнения для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развития 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</a:rPr>
              <a:t>звуко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-буквенного, слогового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анализа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и синтеза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для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детей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6-8 лет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220146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7586" y="3692715"/>
            <a:ext cx="105228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9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Игра «Наборщик</a:t>
            </a:r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»</a:t>
            </a:r>
            <a:endParaRPr lang="ru-RU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2000" dirty="0"/>
              <a:t>Прочитать слова, написанные в ряд. В каждом слове подчеркнуть первую букву. Какое слово получилось?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b="1" u="sng" dirty="0" smtClean="0"/>
              <a:t>В</a:t>
            </a:r>
            <a:r>
              <a:rPr lang="ru-RU" sz="2000" b="1" dirty="0" smtClean="0"/>
              <a:t>АТА   </a:t>
            </a:r>
            <a:r>
              <a:rPr lang="ru-RU" sz="2000" b="1" u="sng" dirty="0"/>
              <a:t>А</a:t>
            </a:r>
            <a:r>
              <a:rPr lang="ru-RU" sz="2000" b="1" dirty="0"/>
              <a:t>КУЛА   </a:t>
            </a:r>
            <a:r>
              <a:rPr lang="ru-RU" sz="2000" b="1" u="sng" dirty="0"/>
              <a:t>Г</a:t>
            </a:r>
            <a:r>
              <a:rPr lang="ru-RU" sz="2000" b="1" dirty="0"/>
              <a:t>УСИ   </a:t>
            </a:r>
            <a:r>
              <a:rPr lang="ru-RU" sz="2000" b="1" u="sng" dirty="0"/>
              <a:t>О</a:t>
            </a:r>
            <a:r>
              <a:rPr lang="ru-RU" sz="2000" b="1" dirty="0"/>
              <a:t>КНА   </a:t>
            </a:r>
            <a:r>
              <a:rPr lang="ru-RU" sz="2000" b="1" u="sng" dirty="0"/>
              <a:t>Н</a:t>
            </a:r>
            <a:r>
              <a:rPr lang="ru-RU" sz="2000" b="1" dirty="0"/>
              <a:t>ОЖНИЦЫ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16077" y="503137"/>
            <a:ext cx="87507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7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Игра «Замени звук</a:t>
            </a:r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»</a:t>
            </a:r>
            <a:endParaRPr lang="ru-RU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2000" dirty="0"/>
              <a:t>К</a:t>
            </a:r>
            <a:r>
              <a:rPr lang="ru-RU" sz="2000" dirty="0" smtClean="0"/>
              <a:t>акие </a:t>
            </a:r>
            <a:r>
              <a:rPr lang="ru-RU" sz="2000" dirty="0"/>
              <a:t>новые слова можно получить из слова, если поменять в нем первый звук?   </a:t>
            </a:r>
            <a:r>
              <a:rPr lang="ru-RU" sz="2000" dirty="0" smtClean="0"/>
              <a:t>Дом, сом, лом, ком, том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07922" y="2142171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8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Игра «Найди слово в слове</a:t>
            </a:r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»</a:t>
            </a:r>
            <a:endParaRPr lang="en-US" sz="20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2000" dirty="0" smtClean="0"/>
              <a:t>Образовывать </a:t>
            </a:r>
            <a:r>
              <a:rPr lang="ru-RU" sz="2000" dirty="0"/>
              <a:t>из букв данного слова новые </a:t>
            </a:r>
            <a:r>
              <a:rPr lang="ru-RU" sz="2000" dirty="0" smtClean="0"/>
              <a:t>слова:    </a:t>
            </a:r>
            <a:r>
              <a:rPr lang="ru-RU" sz="2000" dirty="0"/>
              <a:t>ТРАКТОР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590278" y="4800711"/>
            <a:ext cx="1324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ВАГОН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6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5285" y="501937"/>
            <a:ext cx="84496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Прочитать слова, написанные в ряд. </a:t>
            </a: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каждом слове подчеркнуть  последнюю букву. Какое слово получилось?</a:t>
            </a:r>
          </a:p>
          <a:p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ПЕНА</a:t>
            </a:r>
            <a:r>
              <a:rPr lang="ru-RU" sz="2000" b="1" u="sng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</a:t>
            </a: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ЛОДК</a:t>
            </a:r>
            <a:r>
              <a:rPr lang="ru-RU" sz="2000" b="1" u="sng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</a:t>
            </a: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КВА</a:t>
            </a:r>
            <a:r>
              <a:rPr lang="ru-RU" sz="2000" b="1" u="sng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КОМПО</a:t>
            </a:r>
            <a:r>
              <a:rPr lang="ru-RU" sz="2000" b="1" u="sng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</a:t>
            </a: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КУСТ</a:t>
            </a:r>
            <a:r>
              <a:rPr lang="ru-RU" sz="2000" b="1" u="sng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Ы</a:t>
            </a:r>
          </a:p>
          <a:p>
            <a:endParaRPr lang="ru-RU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Игра «Соедини буквы» </a:t>
            </a:r>
          </a:p>
          <a:p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Соединить буквы в порядке уменьшения их размера (начиная с самой большой)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91532" y="3847034"/>
            <a:ext cx="2851958" cy="27864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54583" y="4014129"/>
            <a:ext cx="69602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81009" y="5325719"/>
            <a:ext cx="5501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31605" y="5325719"/>
            <a:ext cx="919002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64366" y="4214286"/>
            <a:ext cx="4667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83EA43-1093-42A3-8471-2867EFA4B5D0}"/>
              </a:ext>
            </a:extLst>
          </p:cNvPr>
          <p:cNvSpPr txBox="1"/>
          <p:nvPr/>
        </p:nvSpPr>
        <p:spPr>
          <a:xfrm>
            <a:off x="7231160" y="1671488"/>
            <a:ext cx="1354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>
                <a:solidFill>
                  <a:srgbClr val="FF0000"/>
                </a:solidFill>
              </a:rPr>
              <a:t>ЛАСТЫ</a:t>
            </a:r>
          </a:p>
        </p:txBody>
      </p:sp>
    </p:spTree>
    <p:extLst>
      <p:ext uri="{BB962C8B-B14F-4D97-AF65-F5344CB8AC3E}">
        <p14:creationId xmlns:p14="http://schemas.microsoft.com/office/powerpoint/2010/main" val="239631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9890" y="1774090"/>
            <a:ext cx="6516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Вставить пропущенную букву</a:t>
            </a:r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975699"/>
              </p:ext>
            </p:extLst>
          </p:nvPr>
        </p:nvGraphicFramePr>
        <p:xfrm>
          <a:off x="1447568" y="2783059"/>
          <a:ext cx="9446004" cy="204142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{8A107856-5554-42FB-B03E-39F5DBC370BA}</a:tableStyleId>
              </a:tblPr>
              <a:tblGrid>
                <a:gridCol w="2361501">
                  <a:extLst>
                    <a:ext uri="{9D8B030D-6E8A-4147-A177-3AD203B41FA5}">
                      <a16:colId xmlns:a16="http://schemas.microsoft.com/office/drawing/2014/main" val="2101895800"/>
                    </a:ext>
                  </a:extLst>
                </a:gridCol>
                <a:gridCol w="2361501">
                  <a:extLst>
                    <a:ext uri="{9D8B030D-6E8A-4147-A177-3AD203B41FA5}">
                      <a16:colId xmlns:a16="http://schemas.microsoft.com/office/drawing/2014/main" val="3981525556"/>
                    </a:ext>
                  </a:extLst>
                </a:gridCol>
                <a:gridCol w="2361501">
                  <a:extLst>
                    <a:ext uri="{9D8B030D-6E8A-4147-A177-3AD203B41FA5}">
                      <a16:colId xmlns:a16="http://schemas.microsoft.com/office/drawing/2014/main" val="3412176350"/>
                    </a:ext>
                  </a:extLst>
                </a:gridCol>
                <a:gridCol w="2361501">
                  <a:extLst>
                    <a:ext uri="{9D8B030D-6E8A-4147-A177-3AD203B41FA5}">
                      <a16:colId xmlns:a16="http://schemas.microsoft.com/office/drawing/2014/main" val="24767098"/>
                    </a:ext>
                  </a:extLst>
                </a:gridCol>
              </a:tblGrid>
              <a:tr h="510357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И</a:t>
                      </a:r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9649635"/>
                  </a:ext>
                </a:extLst>
              </a:tr>
              <a:tr h="510357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Б…К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С…К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С…П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Т…Р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616918"/>
                  </a:ext>
                </a:extLst>
              </a:tr>
              <a:tr h="510357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КР…Н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С…М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ГР…З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Л…СТ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081772"/>
                  </a:ext>
                </a:extLst>
              </a:tr>
              <a:tr h="510357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Т…НК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ГР…М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СТ…Л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smtClean="0"/>
                        <a:t>Т…ГР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6673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038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315" y="711200"/>
            <a:ext cx="8837796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13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«Арабское письмо»</a:t>
            </a:r>
          </a:p>
          <a:p>
            <a:r>
              <a:rPr lang="ru-RU" sz="2400" dirty="0">
                <a:solidFill>
                  <a:schemeClr val="bg1"/>
                </a:solidFill>
              </a:rPr>
              <a:t>Прочитать слова с конца. Назвать лишнее слово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  <a:endParaRPr lang="ru-RU" sz="800" dirty="0">
              <a:solidFill>
                <a:schemeClr val="bg1"/>
              </a:solidFill>
            </a:endParaRPr>
          </a:p>
          <a:p>
            <a:r>
              <a:rPr lang="ru-RU" sz="2800" dirty="0" err="1" smtClean="0">
                <a:solidFill>
                  <a:schemeClr val="bg1"/>
                </a:solidFill>
              </a:rPr>
              <a:t>азёреб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>
                <a:solidFill>
                  <a:schemeClr val="bg1"/>
                </a:solidFill>
              </a:rPr>
              <a:t>ансос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>
                <a:solidFill>
                  <a:schemeClr val="bg1"/>
                </a:solidFill>
              </a:rPr>
              <a:t>апил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>
                <a:solidFill>
                  <a:schemeClr val="bg1"/>
                </a:solidFill>
              </a:rPr>
              <a:t>нёлк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>
                <a:solidFill>
                  <a:schemeClr val="bg1"/>
                </a:solidFill>
              </a:rPr>
              <a:t>кам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>
                <a:solidFill>
                  <a:schemeClr val="bg1"/>
                </a:solidFill>
              </a:rPr>
              <a:t>анисо</a:t>
            </a:r>
            <a:endParaRPr lang="ru-RU" sz="2800" dirty="0">
              <a:solidFill>
                <a:schemeClr val="bg1"/>
              </a:solidFill>
            </a:endParaRPr>
          </a:p>
          <a:p>
            <a:endParaRPr lang="ru-RU" sz="2800" dirty="0">
              <a:solidFill>
                <a:schemeClr val="bg1"/>
              </a:solidFill>
            </a:endParaRPr>
          </a:p>
          <a:p>
            <a:pPr algn="just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14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Игра «На один звук»</a:t>
            </a:r>
          </a:p>
          <a:p>
            <a:pPr algn="just"/>
            <a:endParaRPr lang="ru-RU" sz="800" dirty="0"/>
          </a:p>
          <a:p>
            <a:r>
              <a:rPr lang="ru-RU" sz="2400" u="sng" dirty="0" smtClean="0">
                <a:solidFill>
                  <a:schemeClr val="bg1"/>
                </a:solidFill>
              </a:rPr>
              <a:t>Р</a:t>
            </a:r>
            <a:r>
              <a:rPr lang="ru-RU" sz="2400" dirty="0" smtClean="0">
                <a:solidFill>
                  <a:schemeClr val="bg1"/>
                </a:solidFill>
              </a:rPr>
              <a:t>ебёнок должен придумать слова на заданный звук и определенную группу (обобщающие понятия).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Одежда и все слова на звук [ш]:</a:t>
            </a:r>
          </a:p>
          <a:p>
            <a:endParaRPr lang="ru-RU" sz="2400" dirty="0"/>
          </a:p>
          <a:p>
            <a:pPr algn="just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15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Игра «Игральный кубик»</a:t>
            </a:r>
          </a:p>
          <a:p>
            <a:pPr algn="just"/>
            <a:endParaRPr lang="ru-RU" sz="900" dirty="0"/>
          </a:p>
          <a:p>
            <a:r>
              <a:rPr lang="ru-RU" sz="2400" dirty="0">
                <a:solidFill>
                  <a:schemeClr val="bg1"/>
                </a:solidFill>
              </a:rPr>
              <a:t>Ребёнок и взрослый кидают игральный кубик и придумывают </a:t>
            </a:r>
            <a:r>
              <a:rPr lang="ru-RU" sz="2400" dirty="0" smtClean="0">
                <a:solidFill>
                  <a:schemeClr val="bg1"/>
                </a:solidFill>
              </a:rPr>
              <a:t>слова </a:t>
            </a:r>
            <a:r>
              <a:rPr lang="ru-RU" sz="2400" dirty="0">
                <a:solidFill>
                  <a:schemeClr val="bg1"/>
                </a:solidFill>
              </a:rPr>
              <a:t>на то количество звуков, сколько точек выпало на грани кубика. </a:t>
            </a:r>
            <a:r>
              <a:rPr lang="ru-RU" sz="28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69860" y="3468086"/>
            <a:ext cx="3584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шарф, шапка, шуба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174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0352" y="344891"/>
            <a:ext cx="4550002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ВАЖНО ПОМНИТЬ</a:t>
            </a:r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87332" y="2144194"/>
            <a:ext cx="2064328" cy="21100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76908" y="1265397"/>
            <a:ext cx="402068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Сколько в слове гласных,</a:t>
            </a:r>
          </a:p>
          <a:p>
            <a:pPr algn="ctr"/>
            <a:r>
              <a:rPr lang="ru-RU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Столько и слогов –</a:t>
            </a:r>
          </a:p>
          <a:p>
            <a:pPr algn="ctr"/>
            <a:r>
              <a:rPr lang="ru-RU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Это знает каждый</a:t>
            </a:r>
          </a:p>
          <a:p>
            <a:pPr algn="ctr"/>
            <a:r>
              <a:rPr lang="ru-RU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Из учеников.</a:t>
            </a:r>
          </a:p>
        </p:txBody>
      </p:sp>
    </p:spTree>
    <p:extLst>
      <p:ext uri="{BB962C8B-B14F-4D97-AF65-F5344CB8AC3E}">
        <p14:creationId xmlns:p14="http://schemas.microsoft.com/office/powerpoint/2010/main" val="22802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07054" y="2678068"/>
            <a:ext cx="1949640" cy="1992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1327354" y="721150"/>
            <a:ext cx="6489292" cy="13280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Слова делятся на слоги. </a:t>
            </a:r>
            <a:r>
              <a:rPr lang="en-US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слове столько слогов, сколько в нем гласных.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27355" y="2397511"/>
            <a:ext cx="6489292" cy="255389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Слог может состоять :</a:t>
            </a:r>
          </a:p>
          <a:p>
            <a:pPr lvl="0" algn="ctr"/>
            <a:r>
              <a:rPr lang="ru-RU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</a:t>
            </a:r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одного гласного (Г): о -сень</a:t>
            </a:r>
          </a:p>
          <a:p>
            <a:pPr lvl="0" algn="ctr"/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гласного и согласного: до-</a:t>
            </a:r>
            <a:r>
              <a:rPr lang="ru-RU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</a:t>
            </a:r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-га (СГ), уж (ГС</a:t>
            </a:r>
            <a:r>
              <a:rPr lang="ru-RU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гласного и нескольких согласных: </a:t>
            </a:r>
            <a:r>
              <a:rPr lang="ru-RU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чувст</a:t>
            </a:r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-во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20646" y="5325181"/>
            <a:ext cx="6096000" cy="919401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одного или нескольких согласных слог состоять  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может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!!!!!</a:t>
            </a:r>
          </a:p>
        </p:txBody>
      </p:sp>
    </p:spTree>
    <p:extLst>
      <p:ext uri="{BB962C8B-B14F-4D97-AF65-F5344CB8AC3E}">
        <p14:creationId xmlns:p14="http://schemas.microsoft.com/office/powerpoint/2010/main" val="14427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32387" y="289678"/>
            <a:ext cx="78838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ru-RU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ИГРЫ И УПРАЖНЕНИЯ НА УРОВНЕ СЛОГА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32387" y="977363"/>
            <a:ext cx="99994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Игра «Сосчитай слоги»</a:t>
            </a:r>
          </a:p>
          <a:p>
            <a:pPr marL="457200" indent="-457200">
              <a:buAutoNum type="arabicPeriod"/>
            </a:pPr>
            <a:endParaRPr lang="ru-RU" sz="1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Определить количество слогов в слове и их последовательность.               </a:t>
            </a:r>
          </a:p>
          <a:p>
            <a:r>
              <a:rPr lang="ru-RU" sz="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Например:   </a:t>
            </a:r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молоток </a:t>
            </a:r>
            <a:endParaRPr lang="ru-RU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32387" y="2477725"/>
            <a:ext cx="922265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2)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Придумать слова с определенным количеством слогов.</a:t>
            </a:r>
          </a:p>
          <a:p>
            <a:endParaRPr lang="ru-RU" sz="1000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Придумать слово, состоящее из одного, двух, трех слогов.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32387" y="3577977"/>
            <a:ext cx="8761093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Игра «Слоги </a:t>
            </a:r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потерялись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endParaRPr lang="ru-RU" sz="1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Составить слова из слогов, данных вразбивку.</a:t>
            </a:r>
          </a:p>
          <a:p>
            <a:endParaRPr lang="ru-RU" sz="1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на, </a:t>
            </a:r>
            <a:r>
              <a:rPr lang="ru-RU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</a:t>
            </a:r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во </a:t>
            </a:r>
            <a:endParaRPr lang="ru-RU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32387" y="4886027"/>
            <a:ext cx="1364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ВОРОНА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0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2118" y="332364"/>
            <a:ext cx="8568192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100" dirty="0">
              <a:solidFill>
                <a:schemeClr val="tx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Игра «Составь слово»</a:t>
            </a:r>
          </a:p>
          <a:p>
            <a:pPr algn="just"/>
            <a:r>
              <a:rPr lang="ru-RU" sz="2000" u="sng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sz="2000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азделить 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слова на слоги. Выписать из каждого слова только первый слог</a:t>
            </a:r>
            <a:r>
              <a:rPr lang="ru-RU" sz="2000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Прочитать 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новое слово.  </a:t>
            </a:r>
          </a:p>
          <a:p>
            <a:pPr algn="just"/>
            <a:endParaRPr lang="ru-RU" sz="2000" dirty="0">
              <a:solidFill>
                <a:schemeClr val="tx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u="sng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лу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</a:t>
            </a:r>
            <a:r>
              <a:rPr lang="ru-RU" sz="2000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 </a:t>
            </a:r>
            <a:r>
              <a:rPr lang="ru-RU" sz="2000" u="sng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</a:t>
            </a:r>
            <a:r>
              <a:rPr lang="ru-RU" sz="2000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r>
              <a:rPr lang="en-US" sz="2000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u="sng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</a:t>
            </a:r>
            <a:r>
              <a:rPr lang="ru-RU" sz="2000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u="sng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за, </a:t>
            </a:r>
            <a:r>
              <a:rPr lang="ru-RU" sz="2000" u="sng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ша 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6B3908-A54A-492D-9F00-AEDE7391D98E}"/>
              </a:ext>
            </a:extLst>
          </p:cNvPr>
          <p:cNvSpPr txBox="1"/>
          <p:nvPr/>
        </p:nvSpPr>
        <p:spPr>
          <a:xfrm>
            <a:off x="1198637" y="2132857"/>
            <a:ext cx="790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>
                <a:solidFill>
                  <a:schemeClr val="accent5"/>
                </a:solidFill>
              </a:rPr>
              <a:t>лужа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52872" y="2136276"/>
            <a:ext cx="995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>
                <a:solidFill>
                  <a:schemeClr val="accent5"/>
                </a:solidFill>
              </a:rPr>
              <a:t>сорока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2206" y="3100296"/>
            <a:ext cx="91876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Игра «Соедини слоги»</a:t>
            </a:r>
          </a:p>
          <a:p>
            <a:r>
              <a:rPr lang="ru-RU" sz="2000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Соединить 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слоги так, чтобы получились новые слова.</a:t>
            </a:r>
          </a:p>
        </p:txBody>
      </p:sp>
      <p:sp>
        <p:nvSpPr>
          <p:cNvPr id="6" name="TextBox 5"/>
          <p:cNvSpPr txBox="1"/>
          <p:nvPr/>
        </p:nvSpPr>
        <p:spPr>
          <a:xfrm rot="20669152">
            <a:off x="1052052" y="4188541"/>
            <a:ext cx="2779344" cy="22467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err="1"/>
              <a:t>лу</a:t>
            </a:r>
            <a:r>
              <a:rPr lang="ru-RU" sz="2800" dirty="0"/>
              <a:t>                бы</a:t>
            </a:r>
          </a:p>
          <a:p>
            <a:r>
              <a:rPr lang="ru-RU" sz="2800" dirty="0" err="1"/>
              <a:t>зу</a:t>
            </a:r>
            <a:r>
              <a:rPr lang="ru-RU" sz="2800" dirty="0"/>
              <a:t>                 </a:t>
            </a:r>
            <a:r>
              <a:rPr lang="ru-RU" sz="2800" dirty="0" err="1"/>
              <a:t>ра</a:t>
            </a:r>
            <a:endParaRPr lang="ru-RU" sz="2800" dirty="0"/>
          </a:p>
          <a:p>
            <a:r>
              <a:rPr lang="ru-RU" sz="2800" dirty="0"/>
              <a:t>ко                 ла</a:t>
            </a:r>
          </a:p>
          <a:p>
            <a:r>
              <a:rPr lang="ru-RU" sz="2800" dirty="0"/>
              <a:t>пи                 </a:t>
            </a:r>
            <a:r>
              <a:rPr lang="ru-RU" sz="2800" dirty="0" err="1"/>
              <a:t>жа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 rot="644682">
            <a:off x="4943168" y="4204306"/>
            <a:ext cx="3418114" cy="20005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err="1"/>
              <a:t>ва</a:t>
            </a:r>
            <a:r>
              <a:rPr lang="ru-RU" sz="2800" dirty="0"/>
              <a:t>    да    </a:t>
            </a:r>
            <a:r>
              <a:rPr lang="ru-RU" sz="2800" b="1" dirty="0"/>
              <a:t>ку</a:t>
            </a:r>
            <a:r>
              <a:rPr lang="ru-RU" sz="2800" dirty="0"/>
              <a:t>     ха</a:t>
            </a:r>
          </a:p>
          <a:p>
            <a:endParaRPr lang="ru-RU" sz="2000" dirty="0"/>
          </a:p>
          <a:p>
            <a:r>
              <a:rPr lang="ru-RU" sz="2800" dirty="0" err="1"/>
              <a:t>ру</a:t>
            </a:r>
            <a:r>
              <a:rPr lang="ru-RU" sz="2800" dirty="0"/>
              <a:t>    </a:t>
            </a:r>
            <a:r>
              <a:rPr lang="ru-RU" sz="2800" b="1" dirty="0"/>
              <a:t>за</a:t>
            </a:r>
            <a:r>
              <a:rPr lang="ru-RU" sz="2800" dirty="0"/>
              <a:t>     на    </a:t>
            </a:r>
            <a:r>
              <a:rPr lang="ru-RU" sz="2800" dirty="0" err="1"/>
              <a:t>ри</a:t>
            </a:r>
            <a:endParaRPr lang="ru-RU" sz="2800" dirty="0"/>
          </a:p>
          <a:p>
            <a:endParaRPr lang="ru-RU" sz="2000" dirty="0"/>
          </a:p>
          <a:p>
            <a:r>
              <a:rPr lang="ru-RU" sz="2800" dirty="0"/>
              <a:t>ба    </a:t>
            </a:r>
            <a:r>
              <a:rPr lang="ru-RU" sz="2800" dirty="0" err="1"/>
              <a:t>ца</a:t>
            </a:r>
            <a:r>
              <a:rPr lang="ru-RU" sz="2800" dirty="0"/>
              <a:t>     </a:t>
            </a:r>
            <a:r>
              <a:rPr lang="ru-RU" sz="2800" dirty="0" err="1"/>
              <a:t>ча</a:t>
            </a:r>
            <a:r>
              <a:rPr lang="ru-RU" sz="2800" dirty="0"/>
              <a:t>    </a:t>
            </a:r>
            <a:r>
              <a:rPr lang="ru-RU" sz="2800" b="1" dirty="0"/>
              <a:t>ка</a:t>
            </a:r>
          </a:p>
        </p:txBody>
      </p:sp>
    </p:spTree>
    <p:extLst>
      <p:ext uri="{BB962C8B-B14F-4D97-AF65-F5344CB8AC3E}">
        <p14:creationId xmlns:p14="http://schemas.microsoft.com/office/powerpoint/2010/main" val="2077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2885" y="241741"/>
            <a:ext cx="88254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800" dirty="0"/>
          </a:p>
          <a:p>
            <a:pPr algn="just"/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6)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«Волшебные нотки». Вспомнить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названия музыкальных нот: до, ре, ми, фа, соль, ля, си. Каждый из игроков добавляет в начало любой ноты слог, чтобы получились новые слова. </a:t>
            </a:r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Проигрывает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тот, кто не сможет придумать новое слово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885" y="1686411"/>
            <a:ext cx="723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200" i="1" dirty="0"/>
              <a:t>чу</a:t>
            </a:r>
            <a:r>
              <a:rPr lang="ru-RU" sz="2800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38409" y="1705379"/>
            <a:ext cx="5982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err="1"/>
              <a:t>са</a:t>
            </a:r>
            <a:endParaRPr lang="ru-RU" sz="32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670367" y="1696840"/>
            <a:ext cx="708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err="1"/>
              <a:t>мо</a:t>
            </a:r>
            <a:endParaRPr lang="ru-RU" sz="32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39607" y="169684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/>
              <a:t>Ва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33409" y="1686410"/>
            <a:ext cx="635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/>
              <a:t>ар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38720" y="1707269"/>
            <a:ext cx="638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200" i="1" dirty="0"/>
              <a:t>не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24973" y="1689301"/>
            <a:ext cx="713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/>
              <a:t>фа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30683" y="2193201"/>
            <a:ext cx="67212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       ре        ми       фа       соль        ля </a:t>
            </a: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ru-RU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</a:t>
            </a:r>
          </a:p>
        </p:txBody>
      </p:sp>
    </p:spTree>
    <p:extLst>
      <p:ext uri="{BB962C8B-B14F-4D97-AF65-F5344CB8AC3E}">
        <p14:creationId xmlns:p14="http://schemas.microsoft.com/office/powerpoint/2010/main" val="210724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8321" y="1517445"/>
            <a:ext cx="10522857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bg1"/>
                </a:solidFill>
              </a:rPr>
              <a:t>Предложение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– </a:t>
            </a:r>
            <a:r>
              <a:rPr lang="ru-RU" sz="2400" dirty="0">
                <a:solidFill>
                  <a:schemeClr val="bg1"/>
                </a:solidFill>
              </a:rPr>
              <a:t>это одно или несколько слов, связанных между собой по смыслу. Предложение выражает законченную мысль. </a:t>
            </a:r>
          </a:p>
          <a:p>
            <a:pPr algn="just"/>
            <a:endParaRPr lang="ru-RU" sz="1100" dirty="0">
              <a:solidFill>
                <a:schemeClr val="bg1"/>
              </a:solidFill>
            </a:endParaRPr>
          </a:p>
          <a:p>
            <a:pPr algn="just"/>
            <a:r>
              <a:rPr lang="ru-RU" sz="2400" dirty="0">
                <a:solidFill>
                  <a:schemeClr val="bg1"/>
                </a:solidFill>
              </a:rPr>
              <a:t>Предложение пишется с </a:t>
            </a:r>
            <a:r>
              <a:rPr lang="ru-RU" sz="2400" u="sng" dirty="0">
                <a:solidFill>
                  <a:schemeClr val="bg1"/>
                </a:solidFill>
              </a:rPr>
              <a:t>заглавной</a:t>
            </a:r>
            <a:r>
              <a:rPr lang="ru-RU" sz="2400" dirty="0">
                <a:solidFill>
                  <a:schemeClr val="bg1"/>
                </a:solidFill>
              </a:rPr>
              <a:t> буквы.</a:t>
            </a:r>
          </a:p>
          <a:p>
            <a:pPr algn="just"/>
            <a:endParaRPr lang="en-US" sz="2400" dirty="0" smtClean="0">
              <a:solidFill>
                <a:schemeClr val="bg1"/>
              </a:solidFill>
            </a:endParaRPr>
          </a:p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В </a:t>
            </a:r>
            <a:r>
              <a:rPr lang="ru-RU" sz="2400" dirty="0">
                <a:solidFill>
                  <a:schemeClr val="bg1"/>
                </a:solidFill>
              </a:rPr>
              <a:t>конце предложения ставится</a:t>
            </a:r>
            <a:r>
              <a:rPr lang="ru-RU" sz="2400" dirty="0" smtClean="0">
                <a:solidFill>
                  <a:schemeClr val="bg1"/>
                </a:solidFill>
              </a:rPr>
              <a:t>:</a:t>
            </a:r>
            <a:endParaRPr lang="ru-RU" sz="2400" dirty="0">
              <a:solidFill>
                <a:schemeClr val="bg1"/>
              </a:solidFill>
            </a:endParaRPr>
          </a:p>
          <a:p>
            <a:pPr lvl="0" algn="just"/>
            <a:r>
              <a:rPr lang="ru-RU" sz="2400" dirty="0" smtClean="0">
                <a:solidFill>
                  <a:schemeClr val="bg1"/>
                </a:solidFill>
              </a:rPr>
              <a:t>1. Точка </a:t>
            </a:r>
            <a:r>
              <a:rPr lang="ru-RU" sz="2400" dirty="0">
                <a:solidFill>
                  <a:schemeClr val="bg1"/>
                </a:solidFill>
              </a:rPr>
              <a:t>(если рассказывается о чем-то): </a:t>
            </a:r>
            <a:endParaRPr lang="ru-RU" sz="2400" dirty="0" smtClean="0">
              <a:solidFill>
                <a:schemeClr val="bg1"/>
              </a:solidFill>
            </a:endParaRPr>
          </a:p>
          <a:p>
            <a:pPr lvl="0" algn="just"/>
            <a:r>
              <a:rPr lang="ru-RU" sz="2400" b="1" dirty="0" smtClean="0">
                <a:solidFill>
                  <a:schemeClr val="bg1"/>
                </a:solidFill>
              </a:rPr>
              <a:t>    «В</a:t>
            </a:r>
            <a:r>
              <a:rPr lang="ru-RU" sz="2400" dirty="0" smtClean="0">
                <a:solidFill>
                  <a:schemeClr val="bg1"/>
                </a:solidFill>
              </a:rPr>
              <a:t>есна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b="1" dirty="0">
                <a:solidFill>
                  <a:schemeClr val="bg1"/>
                </a:solidFill>
              </a:rPr>
              <a:t>В</a:t>
            </a:r>
            <a:r>
              <a:rPr lang="ru-RU" sz="2400" dirty="0">
                <a:solidFill>
                  <a:schemeClr val="bg1"/>
                </a:solidFill>
              </a:rPr>
              <a:t>есна одела деревья в новый </a:t>
            </a:r>
            <a:r>
              <a:rPr lang="ru-RU" sz="2400" dirty="0" smtClean="0">
                <a:solidFill>
                  <a:schemeClr val="bg1"/>
                </a:solidFill>
              </a:rPr>
              <a:t>наряд»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endParaRPr lang="ru-RU" sz="2400" dirty="0">
              <a:solidFill>
                <a:schemeClr val="bg1"/>
              </a:solidFill>
            </a:endParaRPr>
          </a:p>
          <a:p>
            <a:pPr lvl="0" algn="just"/>
            <a:r>
              <a:rPr lang="ru-RU" sz="2400" dirty="0">
                <a:solidFill>
                  <a:schemeClr val="bg1"/>
                </a:solidFill>
              </a:rPr>
              <a:t>2. Вопросительный знак (если задается вопрос</a:t>
            </a:r>
            <a:r>
              <a:rPr lang="ru-RU" sz="2400" dirty="0" smtClean="0">
                <a:solidFill>
                  <a:schemeClr val="bg1"/>
                </a:solidFill>
              </a:rPr>
              <a:t>):</a:t>
            </a:r>
          </a:p>
          <a:p>
            <a:pPr lvl="0" algn="just"/>
            <a:r>
              <a:rPr lang="ru-RU" sz="2400" b="1" dirty="0" smtClean="0">
                <a:solidFill>
                  <a:schemeClr val="bg1"/>
                </a:solidFill>
              </a:rPr>
              <a:t>    «В</a:t>
            </a:r>
            <a:r>
              <a:rPr lang="ru-RU" sz="2400" dirty="0" smtClean="0">
                <a:solidFill>
                  <a:schemeClr val="bg1"/>
                </a:solidFill>
              </a:rPr>
              <a:t>ам </a:t>
            </a:r>
            <a:r>
              <a:rPr lang="ru-RU" sz="2400" dirty="0">
                <a:solidFill>
                  <a:schemeClr val="bg1"/>
                </a:solidFill>
              </a:rPr>
              <a:t>нравится новый наряд деревьев весной</a:t>
            </a:r>
            <a:r>
              <a:rPr lang="ru-RU" sz="2400" b="1" dirty="0" smtClean="0">
                <a:solidFill>
                  <a:schemeClr val="bg1"/>
                </a:solidFill>
              </a:rPr>
              <a:t>?»</a:t>
            </a:r>
            <a:endParaRPr lang="ru-RU" sz="2400" dirty="0">
              <a:solidFill>
                <a:schemeClr val="bg1"/>
              </a:solidFill>
            </a:endParaRPr>
          </a:p>
          <a:p>
            <a:pPr lvl="0" algn="just"/>
            <a:r>
              <a:rPr lang="ru-RU" sz="2400" dirty="0">
                <a:solidFill>
                  <a:schemeClr val="bg1"/>
                </a:solidFill>
              </a:rPr>
              <a:t>3. Восклицательный знак (если произносится с чувством</a:t>
            </a:r>
            <a:r>
              <a:rPr lang="ru-RU" sz="2400" dirty="0" smtClean="0">
                <a:solidFill>
                  <a:schemeClr val="bg1"/>
                </a:solidFill>
              </a:rPr>
              <a:t>):</a:t>
            </a:r>
          </a:p>
          <a:p>
            <a:pPr lvl="0" algn="just"/>
            <a:r>
              <a:rPr lang="ru-RU" sz="2400" b="1" dirty="0" smtClean="0">
                <a:solidFill>
                  <a:schemeClr val="bg1"/>
                </a:solidFill>
              </a:rPr>
              <a:t>    «К</a:t>
            </a:r>
            <a:r>
              <a:rPr lang="ru-RU" sz="2400" dirty="0" smtClean="0">
                <a:solidFill>
                  <a:schemeClr val="bg1"/>
                </a:solidFill>
              </a:rPr>
              <a:t>ак </a:t>
            </a:r>
            <a:r>
              <a:rPr lang="ru-RU" sz="2400" dirty="0">
                <a:solidFill>
                  <a:schemeClr val="bg1"/>
                </a:solidFill>
              </a:rPr>
              <a:t>хорошо весной</a:t>
            </a:r>
            <a:r>
              <a:rPr lang="ru-RU" sz="2400" b="1" dirty="0" smtClean="0">
                <a:solidFill>
                  <a:schemeClr val="bg1"/>
                </a:solidFill>
              </a:rPr>
              <a:t>!»  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033800" y="668594"/>
            <a:ext cx="3696929" cy="510778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ВАЖНО ПОМНИТЬ:</a:t>
            </a:r>
          </a:p>
        </p:txBody>
      </p:sp>
      <p:pic>
        <p:nvPicPr>
          <p:cNvPr id="4098" name="Picture 2" descr="Вопросительный знак? Восклицательный знак! - Русский язы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877" y="2674374"/>
            <a:ext cx="1811799" cy="2174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84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7923" y="501445"/>
            <a:ext cx="908500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Звуко</a:t>
            </a:r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–буквенный анализ 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определение порядка звуков, букв в слове и различение звуков по их качественным  </a:t>
            </a:r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характеристикам:</a:t>
            </a:r>
          </a:p>
          <a:p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гласные 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 </a:t>
            </a:r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согласные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гласные 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ударные или </a:t>
            </a:r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безударные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согласные 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твердые или мягкие, звонкие или глухие.</a:t>
            </a:r>
          </a:p>
          <a:p>
            <a:pPr algn="just"/>
            <a:endParaRPr lang="ru-RU" sz="2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Звуко</a:t>
            </a:r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–буквенный</a:t>
            </a:r>
            <a:r>
              <a:rPr lang="en-US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синтез – 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соединение отдельных звуков, букв в целое слово.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658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3434" y="431854"/>
            <a:ext cx="8191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III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ИГРЫ И УПРАЖНЕНИЯ НА УРОВНЕ ПРЕДЛОЖЕНИЯ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7923" y="1128034"/>
            <a:ext cx="90161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1)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Определить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количество слов в предложении и их последовательность. 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«Рома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читал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книгу». Сколько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слов в предложении? Какое первое слово? Второе? Третье?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5805" y="2414326"/>
            <a:ext cx="8603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Придумать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предложения, состоящих из определенного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количества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слов. 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5805" y="3392841"/>
            <a:ext cx="84361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3)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Игра «Слова потерялись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». 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Составить предложения из слов, данных в разбивку.</a:t>
            </a:r>
          </a:p>
          <a:p>
            <a:pPr algn="just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«ребята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дворе,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во, играли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algn="just"/>
            <a:r>
              <a:rPr lang="ru-RU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 дворе играли ребята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25805" y="5158477"/>
            <a:ext cx="63081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4) Составить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предложения с определенным словом</a:t>
            </a:r>
          </a:p>
        </p:txBody>
      </p:sp>
      <p:pic>
        <p:nvPicPr>
          <p:cNvPr id="3074" name="Picture 2" descr="Картинки по запросу книжное детство | Чтение, Книги, Книжные иллюстраци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8193">
            <a:off x="7852377" y="3389155"/>
            <a:ext cx="3743452" cy="2845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8844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2186" y="475673"/>
            <a:ext cx="1047175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5) </a:t>
            </a:r>
            <a:r>
              <a:rPr lang="ru-RU" sz="2400" u="sng" dirty="0"/>
              <a:t>С</a:t>
            </a:r>
            <a:r>
              <a:rPr lang="ru-RU" sz="2400" dirty="0"/>
              <a:t>оставить графическую схему предложения.</a:t>
            </a:r>
          </a:p>
          <a:p>
            <a:pPr algn="just"/>
            <a:r>
              <a:rPr lang="ru-RU" sz="2400" dirty="0"/>
              <a:t> </a:t>
            </a:r>
            <a:r>
              <a:rPr lang="ru-RU" sz="2400" dirty="0" smtClean="0"/>
              <a:t>«</a:t>
            </a:r>
            <a:r>
              <a:rPr lang="ru-RU" sz="2800" dirty="0" smtClean="0"/>
              <a:t>Марина  </a:t>
            </a:r>
            <a:r>
              <a:rPr lang="ru-RU" sz="2800" dirty="0"/>
              <a:t>читала </a:t>
            </a:r>
            <a:r>
              <a:rPr lang="ru-RU" sz="2800" dirty="0" smtClean="0"/>
              <a:t>книгу».         </a:t>
            </a:r>
            <a:endParaRPr lang="ru-RU" sz="2800" dirty="0"/>
          </a:p>
          <a:p>
            <a:pPr algn="just"/>
            <a:endParaRPr lang="ru-RU" sz="2400" dirty="0"/>
          </a:p>
          <a:p>
            <a:pPr algn="just"/>
            <a:r>
              <a:rPr lang="ru-RU" sz="2400" dirty="0" smtClean="0"/>
              <a:t>6) </a:t>
            </a:r>
            <a:r>
              <a:rPr lang="ru-RU" sz="2400" u="sng" dirty="0"/>
              <a:t>П</a:t>
            </a:r>
            <a:r>
              <a:rPr lang="ru-RU" sz="2400" dirty="0"/>
              <a:t>ридумать предложения по графической схеме.</a:t>
            </a:r>
          </a:p>
          <a:p>
            <a:pPr algn="just"/>
            <a:r>
              <a:rPr lang="en-US" sz="2400" dirty="0"/>
              <a:t>I</a:t>
            </a:r>
            <a:r>
              <a:rPr lang="ru-RU" sz="2400" dirty="0"/>
              <a:t>____   _____ ____ . 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dirty="0" smtClean="0"/>
              <a:t>7) </a:t>
            </a:r>
            <a:r>
              <a:rPr lang="ru-RU" sz="2400" dirty="0"/>
              <a:t>Поднять (сказать) цифру, соответствующую количеству слов в данном предложении.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dirty="0" smtClean="0"/>
              <a:t>8) </a:t>
            </a:r>
            <a:r>
              <a:rPr lang="ru-RU" sz="2400" dirty="0"/>
              <a:t>Разделить предложение на </a:t>
            </a:r>
            <a:r>
              <a:rPr lang="ru-RU" sz="2400" dirty="0" smtClean="0"/>
              <a:t>слова - «</a:t>
            </a:r>
            <a:r>
              <a:rPr lang="ru-RU" sz="2400" dirty="0" err="1" smtClean="0"/>
              <a:t>Сашасиделнастуле</a:t>
            </a:r>
            <a:r>
              <a:rPr lang="ru-RU" sz="2400" dirty="0" smtClean="0"/>
              <a:t>».</a:t>
            </a:r>
            <a:endParaRPr lang="ru-RU" sz="2400" dirty="0"/>
          </a:p>
          <a:p>
            <a:pPr algn="just"/>
            <a:endParaRPr lang="ru-RU" sz="2400" dirty="0"/>
          </a:p>
          <a:p>
            <a:pPr algn="just"/>
            <a:r>
              <a:rPr lang="ru-RU" sz="2400" dirty="0" smtClean="0"/>
              <a:t>9) </a:t>
            </a:r>
            <a:r>
              <a:rPr lang="ru-RU" sz="2400" dirty="0"/>
              <a:t>Вставить пропущенный предлог в предложение: </a:t>
            </a:r>
            <a:r>
              <a:rPr lang="ru-RU" sz="2400" dirty="0" smtClean="0"/>
              <a:t>«Мы </a:t>
            </a:r>
            <a:r>
              <a:rPr lang="ru-RU" sz="2400" dirty="0"/>
              <a:t>идем … </a:t>
            </a:r>
            <a:r>
              <a:rPr lang="ru-RU" sz="2400" dirty="0" smtClean="0"/>
              <a:t>магазин».</a:t>
            </a:r>
            <a:endParaRPr lang="ru-RU" sz="2400" dirty="0"/>
          </a:p>
          <a:p>
            <a:pPr algn="just"/>
            <a:endParaRPr lang="ru-RU" sz="2400" dirty="0"/>
          </a:p>
          <a:p>
            <a:pPr algn="just"/>
            <a:endParaRPr lang="ru-RU" sz="2800" dirty="0"/>
          </a:p>
          <a:p>
            <a:pPr algn="just"/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380670" y="2030653"/>
            <a:ext cx="3820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«Зайка </a:t>
            </a:r>
            <a:r>
              <a:rPr lang="ru-RU" sz="2800" dirty="0">
                <a:solidFill>
                  <a:srgbClr val="FF0000"/>
                </a:solidFill>
              </a:rPr>
              <a:t>ел </a:t>
            </a:r>
            <a:r>
              <a:rPr lang="ru-RU" sz="2800" dirty="0" smtClean="0">
                <a:solidFill>
                  <a:srgbClr val="FF0000"/>
                </a:solidFill>
              </a:rPr>
              <a:t>морковку»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0827" y="829591"/>
            <a:ext cx="4095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_____    _____    _____ .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5323562" y="909573"/>
            <a:ext cx="12526" cy="3632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ᐈ Заяц ест морковку фотографии, картинки зайка есть морковку | скачать на  Depositphotos®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523" y="1339370"/>
            <a:ext cx="2073849" cy="138256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4276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0920" y="626316"/>
            <a:ext cx="9331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800" dirty="0" smtClean="0"/>
          </a:p>
          <a:p>
            <a:pPr algn="just"/>
            <a:endParaRPr lang="ru-RU" sz="800" dirty="0" smtClean="0"/>
          </a:p>
          <a:p>
            <a:r>
              <a:rPr lang="ru-RU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10) </a:t>
            </a:r>
            <a:r>
              <a:rPr lang="ru-RU" sz="2400" u="sng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</a:t>
            </a:r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аспространить предложение:  </a:t>
            </a:r>
            <a:r>
              <a:rPr lang="ru-RU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«</a:t>
            </a:r>
            <a:r>
              <a:rPr lang="ru-RU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Мальчик читает». </a:t>
            </a:r>
            <a:endParaRPr lang="ru-RU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dirty="0">
                <a:solidFill>
                  <a:schemeClr val="bg1"/>
                </a:solidFill>
              </a:rPr>
              <a:t>  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0920" y="2500795"/>
            <a:ext cx="5224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Мальчик читает интересную книгу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0920" y="1804315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Мальчик читает книгу.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0920" y="3175651"/>
            <a:ext cx="5457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Мальчик читает интересную книгу про приключения.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5165" y="4367518"/>
            <a:ext cx="6061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Маленький  мальчик читает интересную книгу про </a:t>
            </a:r>
            <a:r>
              <a:rPr lang="ru-RU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зверей</a:t>
            </a:r>
            <a:r>
              <a:rPr lang="ru-RU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Мальчик Читает Книгу Картин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7488">
            <a:off x="7374149" y="1804315"/>
            <a:ext cx="2608153" cy="3312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5646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315" y="711200"/>
            <a:ext cx="68516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800" dirty="0"/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Используя игровой метод для формирования навыков </a:t>
            </a:r>
            <a:r>
              <a:rPr lang="ru-RU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звуко</a:t>
            </a:r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-буквенного и слогового анализа и синтеза, можно предупредить специфические ошибки письма и чтения </a:t>
            </a:r>
            <a:r>
              <a:rPr lang="ru-RU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будущих школьников.</a:t>
            </a:r>
          </a:p>
          <a:p>
            <a:pPr algn="just"/>
            <a:endParaRPr lang="ru-RU" sz="24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Необходимо развивать познавательные способности детей, создавать </a:t>
            </a:r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положительную мотивацию </a:t>
            </a:r>
            <a:r>
              <a:rPr lang="ru-RU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обучения</a:t>
            </a:r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 как это</a:t>
            </a:r>
            <a:r>
              <a:rPr lang="ru-RU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является залогом успешного освоения программного материала и позволяет ребенку ярко и интересно прожить </a:t>
            </a:r>
            <a:r>
              <a:rPr lang="ru-RU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каждое </a:t>
            </a:r>
            <a:r>
              <a:rPr lang="ru-RU" sz="2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занятие</a:t>
            </a:r>
            <a:r>
              <a:rPr lang="ru-R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дети читают книгу, Мальчик клипарт, образование, Школа PNG и вектор пнг для  бесплатной загруз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51" y="1632154"/>
            <a:ext cx="3128324" cy="2981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28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0114" y="1195622"/>
            <a:ext cx="6573354" cy="309872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spc="50" dirty="0" smtClean="0">
                <a:ln w="0">
                  <a:solidFill>
                    <a:schemeClr val="accent2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Успехов в занятиях!</a:t>
            </a:r>
          </a:p>
          <a:p>
            <a:pPr algn="ctr"/>
            <a:endParaRPr lang="ru-RU" sz="4400" b="1" spc="50" dirty="0" smtClean="0">
              <a:ln w="0">
                <a:solidFill>
                  <a:schemeClr val="accent2"/>
                </a:solidFill>
              </a:ln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ru-RU" sz="4400" b="1" spc="50" dirty="0" smtClean="0">
                <a:ln w="0">
                  <a:solidFill>
                    <a:schemeClr val="accent2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Радости в общении с вашими детьми!</a:t>
            </a:r>
            <a:endParaRPr lang="ru-RU" sz="3200" b="1" spc="50" dirty="0">
              <a:ln w="0">
                <a:solidFill>
                  <a:schemeClr val="accent2"/>
                </a:solidFill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506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076" y="190397"/>
            <a:ext cx="8648769" cy="830997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tx2">
                    <a:lumMod val="25000"/>
                  </a:schemeClr>
                </a:solidFill>
              </a:rPr>
              <a:t>Ошибки при </a:t>
            </a:r>
            <a:r>
              <a:rPr lang="ru-RU" sz="240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tx2">
                    <a:lumMod val="25000"/>
                  </a:schemeClr>
                </a:solidFill>
              </a:rPr>
              <a:t>несформированности</a:t>
            </a:r>
            <a:r>
              <a:rPr lang="ru-RU" sz="2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240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tx2">
                    <a:lumMod val="25000"/>
                  </a:schemeClr>
                </a:solidFill>
              </a:rPr>
              <a:t>звуко</a:t>
            </a:r>
            <a:r>
              <a:rPr lang="ru-RU" sz="24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tx2">
                    <a:lumMod val="25000"/>
                  </a:schemeClr>
                </a:solidFill>
              </a:rPr>
              <a:t>–буквенного и слогового анализа и синтеза</a:t>
            </a:r>
            <a:r>
              <a:rPr lang="ru-RU" sz="24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tx2">
                    <a:lumMod val="25000"/>
                  </a:schemeClr>
                </a:solidFill>
              </a:rPr>
              <a:t>.</a:t>
            </a:r>
            <a:endParaRPr lang="ru-RU" sz="2400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718" y="4188542"/>
            <a:ext cx="3687098" cy="23044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710696" y="1081474"/>
            <a:ext cx="88883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25000"/>
                  </a:schemeClr>
                </a:solidFill>
              </a:rPr>
              <a:t>1. Пропуски букв в словах («</a:t>
            </a:r>
            <a:r>
              <a:rPr lang="ru-RU" sz="2400" dirty="0" err="1">
                <a:solidFill>
                  <a:schemeClr val="tx2">
                    <a:lumMod val="25000"/>
                  </a:schemeClr>
                </a:solidFill>
              </a:rPr>
              <a:t>лто</a:t>
            </a:r>
            <a:r>
              <a:rPr lang="ru-RU" sz="2400" dirty="0">
                <a:solidFill>
                  <a:schemeClr val="tx2">
                    <a:lumMod val="25000"/>
                  </a:schemeClr>
                </a:solidFill>
              </a:rPr>
              <a:t>» вместо «лето</a:t>
            </a:r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</a:rPr>
              <a:t>)</a:t>
            </a:r>
            <a:endParaRPr lang="ru-RU" sz="2400" dirty="0">
              <a:solidFill>
                <a:schemeClr val="tx2">
                  <a:lumMod val="25000"/>
                </a:schemeClr>
              </a:solidFill>
            </a:endParaRPr>
          </a:p>
          <a:p>
            <a:r>
              <a:rPr lang="ru-RU" sz="2400" dirty="0">
                <a:solidFill>
                  <a:schemeClr val="tx2">
                    <a:lumMod val="25000"/>
                  </a:schemeClr>
                </a:solidFill>
              </a:rPr>
              <a:t>2. Вставка лишних букв («</a:t>
            </a:r>
            <a:r>
              <a:rPr lang="ru-RU" sz="2400" dirty="0" err="1">
                <a:solidFill>
                  <a:schemeClr val="tx2">
                    <a:lumMod val="25000"/>
                  </a:schemeClr>
                </a:solidFill>
              </a:rPr>
              <a:t>стлол</a:t>
            </a:r>
            <a:r>
              <a:rPr lang="ru-RU" sz="2400" dirty="0">
                <a:solidFill>
                  <a:schemeClr val="tx2">
                    <a:lumMod val="25000"/>
                  </a:schemeClr>
                </a:solidFill>
              </a:rPr>
              <a:t>» вместо «стол</a:t>
            </a:r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</a:rPr>
              <a:t>»)</a:t>
            </a:r>
            <a:endParaRPr lang="ru-RU" sz="2400" dirty="0">
              <a:solidFill>
                <a:schemeClr val="tx2">
                  <a:lumMod val="25000"/>
                </a:schemeClr>
              </a:solidFill>
            </a:endParaRPr>
          </a:p>
          <a:p>
            <a:r>
              <a:rPr lang="ru-RU" sz="2400" dirty="0">
                <a:solidFill>
                  <a:schemeClr val="tx2">
                    <a:lumMod val="25000"/>
                  </a:schemeClr>
                </a:solidFill>
              </a:rPr>
              <a:t>3. Перестановка букв(«</a:t>
            </a:r>
            <a:r>
              <a:rPr lang="ru-RU" sz="2400" dirty="0" err="1">
                <a:solidFill>
                  <a:schemeClr val="tx2">
                    <a:lumMod val="25000"/>
                  </a:schemeClr>
                </a:solidFill>
              </a:rPr>
              <a:t>вебра</a:t>
            </a:r>
            <a:r>
              <a:rPr lang="ru-RU" sz="2400" dirty="0">
                <a:solidFill>
                  <a:schemeClr val="tx2">
                    <a:lumMod val="25000"/>
                  </a:schemeClr>
                </a:solidFill>
              </a:rPr>
              <a:t> вместо «верба</a:t>
            </a:r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</a:rPr>
              <a:t>»)</a:t>
            </a:r>
            <a:endParaRPr lang="ru-RU" sz="2400" dirty="0">
              <a:solidFill>
                <a:schemeClr val="tx2">
                  <a:lumMod val="25000"/>
                </a:schemeClr>
              </a:solidFill>
            </a:endParaRPr>
          </a:p>
          <a:p>
            <a:r>
              <a:rPr lang="ru-RU" sz="2400" dirty="0">
                <a:solidFill>
                  <a:schemeClr val="tx2">
                    <a:lumMod val="25000"/>
                  </a:schemeClr>
                </a:solidFill>
              </a:rPr>
              <a:t>4. Пропуск слогов в словах(«</a:t>
            </a:r>
            <a:r>
              <a:rPr lang="ru-RU" sz="2400" dirty="0" err="1">
                <a:solidFill>
                  <a:schemeClr val="tx2">
                    <a:lumMod val="25000"/>
                  </a:schemeClr>
                </a:solidFill>
              </a:rPr>
              <a:t>гова</a:t>
            </a:r>
            <a:r>
              <a:rPr lang="ru-RU" sz="2400" dirty="0">
                <a:solidFill>
                  <a:schemeClr val="tx2">
                    <a:lumMod val="25000"/>
                  </a:schemeClr>
                </a:solidFill>
              </a:rPr>
              <a:t>» вместо «голова</a:t>
            </a:r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</a:rPr>
              <a:t>»)</a:t>
            </a:r>
            <a:endParaRPr lang="ru-RU" sz="2400" dirty="0">
              <a:solidFill>
                <a:schemeClr val="tx2">
                  <a:lumMod val="25000"/>
                </a:schemeClr>
              </a:solidFill>
            </a:endParaRPr>
          </a:p>
          <a:p>
            <a:r>
              <a:rPr lang="ru-RU" sz="2400" dirty="0">
                <a:solidFill>
                  <a:schemeClr val="tx2">
                    <a:lumMod val="25000"/>
                  </a:schemeClr>
                </a:solidFill>
              </a:rPr>
              <a:t>5. Вставка лишних слогов («</a:t>
            </a:r>
            <a:r>
              <a:rPr lang="ru-RU" sz="2400" dirty="0" err="1">
                <a:solidFill>
                  <a:schemeClr val="tx2">
                    <a:lumMod val="25000"/>
                  </a:schemeClr>
                </a:solidFill>
              </a:rPr>
              <a:t>гололова</a:t>
            </a:r>
            <a:r>
              <a:rPr lang="ru-RU" sz="2400" dirty="0">
                <a:solidFill>
                  <a:schemeClr val="tx2">
                    <a:lumMod val="25000"/>
                  </a:schemeClr>
                </a:solidFill>
              </a:rPr>
              <a:t>»)</a:t>
            </a:r>
          </a:p>
          <a:p>
            <a:r>
              <a:rPr lang="ru-RU" sz="2400" dirty="0">
                <a:solidFill>
                  <a:schemeClr val="tx2">
                    <a:lumMod val="25000"/>
                  </a:schemeClr>
                </a:solidFill>
              </a:rPr>
              <a:t>6. Перестановка слогов («</a:t>
            </a:r>
            <a:r>
              <a:rPr lang="ru-RU" sz="2400" dirty="0" err="1">
                <a:solidFill>
                  <a:schemeClr val="tx2">
                    <a:lumMod val="25000"/>
                  </a:schemeClr>
                </a:solidFill>
              </a:rPr>
              <a:t>мотолок</a:t>
            </a:r>
            <a:r>
              <a:rPr lang="ru-RU" sz="2400" dirty="0">
                <a:solidFill>
                  <a:schemeClr val="tx2">
                    <a:lumMod val="25000"/>
                  </a:schemeClr>
                </a:solidFill>
              </a:rPr>
              <a:t>» вместо «молоток</a:t>
            </a:r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</a:rPr>
              <a:t>»)</a:t>
            </a:r>
            <a:endParaRPr lang="ru-RU" sz="2400" dirty="0">
              <a:solidFill>
                <a:schemeClr val="tx2">
                  <a:lumMod val="25000"/>
                </a:schemeClr>
              </a:solidFill>
            </a:endParaRPr>
          </a:p>
          <a:p>
            <a:r>
              <a:rPr lang="ru-RU" sz="2400" dirty="0">
                <a:solidFill>
                  <a:schemeClr val="tx2">
                    <a:lumMod val="25000"/>
                  </a:schemeClr>
                </a:solidFill>
              </a:rPr>
              <a:t>7. Слияние нескольких слов в одно слово(«</a:t>
            </a:r>
            <a:r>
              <a:rPr lang="ru-RU" sz="2400" dirty="0" err="1">
                <a:solidFill>
                  <a:schemeClr val="tx2">
                    <a:lumMod val="25000"/>
                  </a:schemeClr>
                </a:solidFill>
              </a:rPr>
              <a:t>детииграли</a:t>
            </a:r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</a:rPr>
              <a:t>»)</a:t>
            </a:r>
            <a:endParaRPr lang="ru-RU" sz="2400" dirty="0">
              <a:solidFill>
                <a:schemeClr val="tx2">
                  <a:lumMod val="25000"/>
                </a:schemeClr>
              </a:solidFill>
            </a:endParaRPr>
          </a:p>
          <a:p>
            <a:r>
              <a:rPr lang="ru-RU" sz="2400" dirty="0">
                <a:solidFill>
                  <a:schemeClr val="tx2">
                    <a:lumMod val="25000"/>
                  </a:schemeClr>
                </a:solidFill>
              </a:rPr>
              <a:t>8. Разделение одного слова на части («у  </a:t>
            </a:r>
            <a:r>
              <a:rPr lang="ru-RU" sz="2400" dirty="0" err="1">
                <a:solidFill>
                  <a:schemeClr val="tx2">
                    <a:lumMod val="25000"/>
                  </a:schemeClr>
                </a:solidFill>
              </a:rPr>
              <a:t>тюг</a:t>
            </a:r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</a:rPr>
              <a:t>»).</a:t>
            </a:r>
            <a:endParaRPr lang="ru-RU" sz="2400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69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932336">
            <a:off x="2316175" y="2384067"/>
            <a:ext cx="4124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Игры </a:t>
            </a:r>
            <a:r>
              <a:rPr lang="ru-RU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упражнения на 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уровне </a:t>
            </a:r>
            <a:r>
              <a:rPr lang="ru-RU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слога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37172E-89E5-4194-9653-431A37D4671E}"/>
              </a:ext>
            </a:extLst>
          </p:cNvPr>
          <p:cNvSpPr txBox="1"/>
          <p:nvPr/>
        </p:nvSpPr>
        <p:spPr>
          <a:xfrm rot="20943930">
            <a:off x="1853185" y="514357"/>
            <a:ext cx="3659634" cy="830997"/>
          </a:xfrm>
          <a:prstGeom prst="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Последовательность работы: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879F13-C77D-4591-A138-CC0F2FB4D5F7}"/>
              </a:ext>
            </a:extLst>
          </p:cNvPr>
          <p:cNvSpPr txBox="1"/>
          <p:nvPr/>
        </p:nvSpPr>
        <p:spPr>
          <a:xfrm rot="20932336">
            <a:off x="2029178" y="1475121"/>
            <a:ext cx="433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Игры </a:t>
            </a:r>
            <a:r>
              <a:rPr lang="ru-RU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упражнения 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</a:t>
            </a:r>
            <a:r>
              <a:rPr lang="en-US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уровне </a:t>
            </a:r>
            <a:r>
              <a:rPr lang="ru-RU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звука и буквы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D81333-2B34-45E1-A8E4-16237DD9326D}"/>
              </a:ext>
            </a:extLst>
          </p:cNvPr>
          <p:cNvSpPr txBox="1"/>
          <p:nvPr/>
        </p:nvSpPr>
        <p:spPr>
          <a:xfrm rot="20932336">
            <a:off x="2558044" y="3305922"/>
            <a:ext cx="4426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</a:t>
            </a:r>
            <a:r>
              <a:rPr lang="ru-RU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Игры и упражнения на уровне предложения</a:t>
            </a:r>
            <a:r>
              <a:rPr lang="ru-RU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42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1865" y="352556"/>
            <a:ext cx="3826871" cy="64698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ВАЖНО ПОМНИТЬ</a:t>
            </a:r>
            <a:endParaRPr lang="ru-RU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https://sun9-22.userapi.com/impg/7VEr7GDHzDIQlLqcnTHrsEWXBXd5D0C9a4XRog/4Kdj4BiTgTc.jpg?size=678x960&amp;quality=96&amp;sign=3e8e868cc160458a1cb889a3d0359127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866" y="1282105"/>
            <a:ext cx="3826871" cy="541858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62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ontent-27.foto.my.mail.ru/community/gramota.ru/73/h-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445" y="2246717"/>
            <a:ext cx="6242195" cy="43851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6445" y="311778"/>
            <a:ext cx="6242195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Гласный звук состоит из голоса .</a:t>
            </a:r>
          </a:p>
          <a:p>
            <a:pPr algn="ctr"/>
            <a:r>
              <a:rPr lang="ru-RU" sz="2400" b="1" dirty="0"/>
              <a:t>  При произнесении гласного   </a:t>
            </a:r>
          </a:p>
          <a:p>
            <a:pPr algn="ctr"/>
            <a:r>
              <a:rPr lang="ru-RU" sz="2400" b="1" dirty="0"/>
              <a:t>  звука воздух проходит через рот  </a:t>
            </a:r>
          </a:p>
          <a:p>
            <a:pPr algn="ctr"/>
            <a:r>
              <a:rPr lang="ru-RU" sz="2400" b="1" dirty="0"/>
              <a:t>  свободно, без преград.</a:t>
            </a:r>
          </a:p>
        </p:txBody>
      </p:sp>
    </p:spTree>
    <p:extLst>
      <p:ext uri="{BB962C8B-B14F-4D97-AF65-F5344CB8AC3E}">
        <p14:creationId xmlns:p14="http://schemas.microsoft.com/office/powerpoint/2010/main" val="143051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8159" y="337751"/>
            <a:ext cx="6096000" cy="21452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Согласный звук состоит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шума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 из шума и голоса.  </a:t>
            </a:r>
          </a:p>
          <a:p>
            <a:pPr algn="ctr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произнесении согласного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звука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воздух встречает во рту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преграду (со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стороны  губ,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зубов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языка )</a:t>
            </a:r>
          </a:p>
        </p:txBody>
      </p:sp>
      <p:pic>
        <p:nvPicPr>
          <p:cNvPr id="2" name="Рисунок 1" descr="Картинки по запросу характеристика звука логопед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564" y="415636"/>
            <a:ext cx="4754880" cy="60599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4357" y="1280249"/>
            <a:ext cx="90482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200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sz="2200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Игра «Сигнальщики</a:t>
            </a:r>
            <a:r>
              <a:rPr lang="ru-RU" sz="2200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».</a:t>
            </a:r>
            <a:endParaRPr lang="ru-RU" sz="2200" dirty="0">
              <a:solidFill>
                <a:schemeClr val="tx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200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Ребенок должен поднять сигнальную карточку (красного, синего  или зеленого цветов) в зависимости от звука в заданной позиции.</a:t>
            </a:r>
          </a:p>
          <a:p>
            <a:r>
              <a:rPr lang="ru-RU" sz="2200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(Первый звук в слове </a:t>
            </a:r>
            <a:r>
              <a:rPr lang="ru-RU" sz="2200" b="1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аист</a:t>
            </a:r>
            <a:r>
              <a:rPr lang="ru-RU" sz="2200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красная карточка, последний звук в слове аист  - синяя карточка</a:t>
            </a:r>
            <a:r>
              <a:rPr lang="ru-RU" sz="2200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  <a:endParaRPr lang="ru-RU" sz="2200" dirty="0">
              <a:solidFill>
                <a:schemeClr val="tx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AutoShape 6" descr="https://uchitel.by/storage/product/2c/a288973159def39768799c7c8c2a2cc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uchitel.by/storage/product/2c/a288973159def39768799c7c8c2a2cc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8" name="Picture 10" descr="https://img-fotki.yandex.ru/get/5628/85751897.8b1/0_ab9e1_9548ff43_or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2" y="1622751"/>
            <a:ext cx="669675" cy="66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55231" y="439449"/>
            <a:ext cx="8258992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en-US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I. </a:t>
            </a:r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ИГРЫ И УПРАЖНЕНИЯ НА УРОВНЕ ЗВУКА И БУКВЫ</a:t>
            </a:r>
            <a:endParaRPr lang="ru-RU" sz="2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2" descr="https://fs00.infourok.ru/images/doc/206/234700/img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57" y="3838279"/>
            <a:ext cx="3159083" cy="2369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4213926" y="3523646"/>
            <a:ext cx="52144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200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sz="2200" dirty="0" smtClean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Определение места звука в словах (в начале, середине или в конце слова.</a:t>
            </a:r>
          </a:p>
        </p:txBody>
      </p:sp>
    </p:spTree>
    <p:extLst>
      <p:ext uri="{BB962C8B-B14F-4D97-AF65-F5344CB8AC3E}">
        <p14:creationId xmlns:p14="http://schemas.microsoft.com/office/powerpoint/2010/main" val="289368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8088" y="301686"/>
            <a:ext cx="7895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Игра «Поезд»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Ребёнок выделяет последний звук в слове, затем подбирает следующее слово, начинающееся на данный звук.</a:t>
            </a:r>
          </a:p>
        </p:txBody>
      </p:sp>
      <p:pic>
        <p:nvPicPr>
          <p:cNvPr id="1028" name="Picture 4" descr="https://ds05.infourok.ru/uploads/ex/0c3d/001568fc-f72a7c68/hello_html_42544bc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0606">
            <a:off x="7722624" y="1535397"/>
            <a:ext cx="3208031" cy="23014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698088" y="1578975"/>
            <a:ext cx="57027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4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Игра «Составь слово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»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Выделить </a:t>
            </a:r>
            <a:r>
              <a:rPr lang="ru-RU" sz="2000" dirty="0">
                <a:solidFill>
                  <a:schemeClr val="bg1"/>
                </a:solidFill>
              </a:rPr>
              <a:t>первые звуки в нескольких словах, а затем последовательно «собрать» в новое слово.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98088" y="3320337"/>
            <a:ext cx="64696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5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Игра «Сосчитай звуки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»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Определить количество звуков в слове.</a:t>
            </a:r>
          </a:p>
          <a:p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кран</a:t>
            </a:r>
            <a:r>
              <a:rPr lang="en-US" sz="2000" dirty="0" smtClean="0">
                <a:solidFill>
                  <a:schemeClr val="bg1"/>
                </a:solidFill>
              </a:rPr>
              <a:t>. </a:t>
            </a:r>
            <a:r>
              <a:rPr lang="ru-RU" sz="2000" dirty="0" smtClean="0">
                <a:solidFill>
                  <a:schemeClr val="bg1"/>
                </a:solidFill>
              </a:rPr>
              <a:t>Назвать </a:t>
            </a:r>
            <a:r>
              <a:rPr lang="ru-RU" sz="2000" dirty="0">
                <a:solidFill>
                  <a:schemeClr val="bg1"/>
                </a:solidFill>
              </a:rPr>
              <a:t>первый звук?   Второй? Третий? Четвертый?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8087" y="5061699"/>
            <a:ext cx="71283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6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Игра «Придумай слово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»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r>
              <a:rPr lang="ru-RU" sz="2000" dirty="0" smtClean="0">
                <a:solidFill>
                  <a:schemeClr val="bg1"/>
                </a:solidFill>
              </a:rPr>
              <a:t>Придумать </a:t>
            </a:r>
            <a:r>
              <a:rPr lang="ru-RU" sz="2000" dirty="0">
                <a:solidFill>
                  <a:schemeClr val="bg1"/>
                </a:solidFill>
              </a:rPr>
              <a:t>слова состоящее из трех, четырех звуков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576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1647</TotalTime>
  <Words>1277</Words>
  <Application>Microsoft Office PowerPoint</Application>
  <PresentationFormat>Широкоэкранный</PresentationFormat>
  <Paragraphs>201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Tahoma</vt:lpstr>
      <vt:lpstr>Trebuchet MS</vt:lpstr>
      <vt:lpstr>Wingdings</vt:lpstr>
      <vt:lpstr>Wingdings 3</vt:lpstr>
      <vt:lpstr>Аспект</vt:lpstr>
      <vt:lpstr>     УЧИМСЯ ПРАВИЛЬНО  ЧИТАТЬ И ПИСАТЬ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</cp:lastModifiedBy>
  <cp:revision>159</cp:revision>
  <dcterms:created xsi:type="dcterms:W3CDTF">2020-01-11T18:21:13Z</dcterms:created>
  <dcterms:modified xsi:type="dcterms:W3CDTF">2021-09-28T11:41:30Z</dcterms:modified>
</cp:coreProperties>
</file>